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Caveat"/>
      <p:regular r:id="rId41"/>
      <p:bold r:id="rId42"/>
    </p:embeddedFont>
    <p:embeddedFont>
      <p:font typeface="Playfair Display"/>
      <p:regular r:id="rId43"/>
      <p:bold r:id="rId44"/>
      <p:italic r:id="rId45"/>
      <p:boldItalic r:id="rId46"/>
    </p:embeddedFont>
    <p:embeddedFont>
      <p:font typeface="Comfortaa"/>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6C1597E-2A05-4452-97D6-2782F8B1E9CB}">
  <a:tblStyle styleId="{C6C1597E-2A05-4452-97D6-2782F8B1E9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Caveat-bold.fntdata"/><Relationship Id="rId41" Type="http://schemas.openxmlformats.org/officeDocument/2006/relationships/font" Target="fonts/Caveat-regular.fntdata"/><Relationship Id="rId44" Type="http://schemas.openxmlformats.org/officeDocument/2006/relationships/font" Target="fonts/PlayfairDisplay-bold.fntdata"/><Relationship Id="rId43" Type="http://schemas.openxmlformats.org/officeDocument/2006/relationships/font" Target="fonts/PlayfairDisplay-regular.fntdata"/><Relationship Id="rId46" Type="http://schemas.openxmlformats.org/officeDocument/2006/relationships/font" Target="fonts/PlayfairDisplay-boldItalic.fntdata"/><Relationship Id="rId45" Type="http://schemas.openxmlformats.org/officeDocument/2006/relationships/font" Target="fonts/PlayfairDispl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omfortaa-bold.fntdata"/><Relationship Id="rId47" Type="http://schemas.openxmlformats.org/officeDocument/2006/relationships/font" Target="fonts/Comfortaa-regular.fntdata"/><Relationship Id="rId49"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fewire.com/top-social-networking-sites-people-are-using-3486554" TargetMode="External"/><Relationship Id="rId3" Type="http://schemas.openxmlformats.org/officeDocument/2006/relationships/hyperlink" Target="https://www.lifewire.com/top-social-networking-sites-people-are-using-3486554"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 name="Shape 37"/>
        <p:cNvGrpSpPr/>
        <p:nvPr/>
      </p:nvGrpSpPr>
      <p:grpSpPr>
        <a:xfrm>
          <a:off x="0" y="0"/>
          <a:ext cx="0" cy="0"/>
          <a:chOff x="0" y="0"/>
          <a:chExt cx="0" cy="0"/>
        </a:xfrm>
      </p:grpSpPr>
      <p:sp>
        <p:nvSpPr>
          <p:cNvPr id="38" name="Google Shape;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a9b09aca6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a9b09aca6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a9b09aca6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a9b09aca6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wait, what about the conduct to safegaurd employees in the workplace. Health and safety or Drug and alcohol use .</a:t>
            </a:r>
            <a:br>
              <a:rPr lang="en"/>
            </a:br>
            <a:r>
              <a:rPr lang="en"/>
              <a:t>Doesn’t this seem kind of one-sided, </a:t>
            </a:r>
            <a:endParaRPr/>
          </a:p>
          <a:p>
            <a:pPr indent="0" lvl="0" marL="0" rtl="0" algn="l">
              <a:spcBef>
                <a:spcPts val="0"/>
              </a:spcBef>
              <a:spcAft>
                <a:spcPts val="0"/>
              </a:spcAft>
              <a:buNone/>
            </a:pPr>
            <a:r>
              <a:rPr lang="en"/>
              <a:t>What about the duties that Snap as a </a:t>
            </a:r>
            <a:r>
              <a:rPr lang="en"/>
              <a:t>company</a:t>
            </a:r>
            <a:r>
              <a:rPr lang="en"/>
              <a:t> owes to its </a:t>
            </a:r>
            <a:r>
              <a:rPr lang="en"/>
              <a:t>employees</a:t>
            </a:r>
            <a:r>
              <a:rPr lang="en"/>
              <a:t> or the community it </a:t>
            </a:r>
            <a:r>
              <a:rPr lang="en"/>
              <a:t>operates</a:t>
            </a:r>
            <a:r>
              <a:rPr lang="en"/>
              <a:t> in, rite?</a:t>
            </a:r>
            <a:endParaRPr/>
          </a:p>
          <a:p>
            <a:pPr indent="0" lvl="0" marL="0" rtl="0" algn="l">
              <a:spcBef>
                <a:spcPts val="0"/>
              </a:spcBef>
              <a:spcAft>
                <a:spcPts val="0"/>
              </a:spcAft>
              <a:buNone/>
            </a:pPr>
            <a:r>
              <a:rPr lang="en"/>
              <a:t>Hmm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a9b09aca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a9b09aca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a9b09aca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a9b09aca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a9b09aca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a9b09aca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a9b09aca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a9b09aca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9b09aca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9b09aca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a9b09aca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a9b09aca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a9b09aca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a9b09aca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a9b09aca6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a9b09aca6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g7a9b09aca6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7a9b09aca6_3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everyone!!</a:t>
            </a:r>
            <a:endParaRPr/>
          </a:p>
          <a:p>
            <a:pPr indent="0" lvl="0" marL="0" rtl="0" algn="l">
              <a:spcBef>
                <a:spcPts val="0"/>
              </a:spcBef>
              <a:spcAft>
                <a:spcPts val="0"/>
              </a:spcAft>
              <a:buNone/>
            </a:pPr>
            <a:r>
              <a:rPr lang="en"/>
              <a:t>I have a great news!!!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a9b09aca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a9b09aca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a9b09aca6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a9b09aca6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a9b09aca6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a9b09aca6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a9b09aca6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9b09aca6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a9b09aca6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a9b09aca6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a9b09aca6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a9b09aca6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a9b09aca6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a9b09aca6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a9b09aca6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a9b09aca6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a9b09aca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a9b09aca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 spent 960,000 dollars on lobbying till now. The company spent the maximum amount in the year 2016 of 240,000 dollars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a9b09aca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a9b09aca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 lobbied issues mainly related to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g7a9b09aca6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7a9b09aca6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Snapchat is basically both a messaging platform and a social network.</a:t>
            </a:r>
            <a:endParaRPr/>
          </a:p>
          <a:p>
            <a:pPr indent="0" lvl="0" marL="0" rtl="0" algn="l">
              <a:spcBef>
                <a:spcPts val="0"/>
              </a:spcBef>
              <a:spcAft>
                <a:spcPts val="0"/>
              </a:spcAft>
              <a:buNone/>
            </a:pPr>
            <a:r>
              <a:rPr lang="en"/>
              <a:t>It allows users to chat with friends by sending them photos, short videos up to 10 seconds long, after which PUFFFF, it disapperars.</a:t>
            </a:r>
            <a:endParaRPr/>
          </a:p>
          <a:p>
            <a:pPr indent="0" lvl="0" marL="0" rtl="0" algn="l">
              <a:spcBef>
                <a:spcPts val="0"/>
              </a:spcBef>
              <a:spcAft>
                <a:spcPts val="0"/>
              </a:spcAft>
              <a:buNone/>
            </a:pPr>
            <a:r>
              <a:rPr lang="en">
                <a:solidFill>
                  <a:schemeClr val="dk1"/>
                </a:solidFill>
              </a:rPr>
              <a:t>Unlike</a:t>
            </a:r>
            <a:r>
              <a:rPr lang="en">
                <a:solidFill>
                  <a:schemeClr val="dk1"/>
                </a:solidFill>
                <a:uFill>
                  <a:noFill/>
                </a:uFill>
                <a:hlinkClick r:id="rId2"/>
              </a:rPr>
              <a:t> </a:t>
            </a:r>
            <a:r>
              <a:rPr lang="en" u="sng">
                <a:solidFill>
                  <a:schemeClr val="hlink"/>
                </a:solidFill>
                <a:hlinkClick r:id="rId3"/>
              </a:rPr>
              <a:t>other social networks</a:t>
            </a:r>
            <a:r>
              <a:rPr lang="en">
                <a:solidFill>
                  <a:schemeClr val="dk1"/>
                </a:solidFill>
              </a:rPr>
              <a:t>, which keep your content online forever unless you decide to delete it, Snapchat's disappearing content makes online interaction feel more human and you need have to be so consiuos also about how many likes u got or the comments</a:t>
            </a:r>
            <a:endParaRPr>
              <a:solidFill>
                <a:schemeClr val="dk1"/>
              </a:solidFill>
            </a:endParaRPr>
          </a:p>
          <a:p>
            <a:pPr indent="0" lvl="0" marL="0" rtl="0" algn="l">
              <a:spcBef>
                <a:spcPts val="0"/>
              </a:spcBef>
              <a:spcAft>
                <a:spcPts val="0"/>
              </a:spcAft>
              <a:buNone/>
            </a:pPr>
            <a:r>
              <a:rPr lang="en">
                <a:solidFill>
                  <a:schemeClr val="dk1"/>
                </a:solidFill>
              </a:rPr>
              <a:t>Oh, I love my company!!!</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a9b09aca6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a9b09aca6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Agencies lobbied by snap include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 senate and FTC are the agencies which regulate public privacy and protection. So for a company like snap these are the major lobbying agencies.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a9b09aca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a9b09aca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 hired its first lobbyist in 2014, This is just </a:t>
            </a:r>
            <a:r>
              <a:rPr lang="en" sz="1150">
                <a:latin typeface="Playfair Display"/>
                <a:ea typeface="Playfair Display"/>
                <a:cs typeface="Playfair Display"/>
                <a:sym typeface="Playfair Display"/>
              </a:rPr>
              <a:t>after the company’s major security breach in </a:t>
            </a:r>
            <a:r>
              <a:rPr lang="en" sz="1200">
                <a:solidFill>
                  <a:schemeClr val="dk1"/>
                </a:solidFill>
                <a:highlight>
                  <a:srgbClr val="FFFFFF"/>
                </a:highlight>
              </a:rPr>
              <a:t>which the user names and phone numbers of 4.6 million people were exposed via a vulnerability inside the app. The exploit was discovered in its Find Friends feature, which allows people to upload contact lists to Snapchat.</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FTC filed a lawsuit against snap</a:t>
            </a:r>
            <a:r>
              <a:rPr lang="en" sz="1200">
                <a:highlight>
                  <a:srgbClr val="FFFFFF"/>
                </a:highlight>
              </a:rPr>
              <a:t> </a:t>
            </a:r>
            <a:r>
              <a:rPr lang="en" sz="1150">
                <a:latin typeface="Playfair Display"/>
                <a:ea typeface="Playfair Display"/>
                <a:cs typeface="Playfair Display"/>
                <a:sym typeface="Playfair Display"/>
              </a:rPr>
              <a:t>against this security breach. This firm helped Snap to promote policies favorable to the company and also educating policymakers regarding the application's operation and practice.</a:t>
            </a:r>
            <a:endParaRPr sz="115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15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rPr lang="en" sz="1150">
                <a:latin typeface="Playfair Display"/>
                <a:ea typeface="Playfair Display"/>
                <a:cs typeface="Playfair Display"/>
                <a:sym typeface="Playfair Display"/>
              </a:rPr>
              <a:t>FTC also alleged Snap that the company deceived consumers about the images disappearing in 24 hrs and not stored. However the data is stored and Snap employee has access to the data which can be misused. In the settlement for this case Snap has to implement a privacy program that will be monitored by an independent privacy professional.</a:t>
            </a:r>
            <a:endParaRPr sz="115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15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rPr lang="en" sz="1150">
                <a:latin typeface="Playfair Display"/>
                <a:ea typeface="Playfair Display"/>
                <a:cs typeface="Playfair Display"/>
                <a:sym typeface="Playfair Display"/>
              </a:rPr>
              <a:t>In 2015, when congress considers changes to information privacy legislation law, snap hired a second team of lobbyists, this time from a firm with Republican ties, to advocate for the app related to data privacy and security.</a:t>
            </a:r>
            <a:endParaRPr sz="1150">
              <a:latin typeface="Playfair Display"/>
              <a:ea typeface="Playfair Display"/>
              <a:cs typeface="Playfair Display"/>
              <a:sym typeface="Playfair Display"/>
            </a:endParaRPr>
          </a:p>
          <a:p>
            <a:pPr indent="0" lvl="0" marL="0" rtl="0" algn="l">
              <a:spcBef>
                <a:spcPts val="0"/>
              </a:spcBef>
              <a:spcAft>
                <a:spcPts val="0"/>
              </a:spcAft>
              <a:buNone/>
            </a:pPr>
            <a:r>
              <a:t/>
            </a:r>
            <a:endParaRPr sz="1150">
              <a:latin typeface="Playfair Display"/>
              <a:ea typeface="Playfair Display"/>
              <a:cs typeface="Playfair Display"/>
              <a:sym typeface="Playfair Display"/>
            </a:endParaRPr>
          </a:p>
          <a:p>
            <a:pPr indent="0" lvl="0" marL="0" rtl="0" algn="l">
              <a:spcBef>
                <a:spcPts val="0"/>
              </a:spcBef>
              <a:spcAft>
                <a:spcPts val="0"/>
              </a:spcAft>
              <a:buNone/>
            </a:pPr>
            <a:r>
              <a:t/>
            </a:r>
            <a:endParaRPr sz="1150">
              <a:latin typeface="Playfair Display"/>
              <a:ea typeface="Playfair Display"/>
              <a:cs typeface="Playfair Display"/>
              <a:sym typeface="Playfair Display"/>
            </a:endParaRPr>
          </a:p>
          <a:p>
            <a:pPr indent="0" lvl="0" marL="0" rtl="0" algn="l">
              <a:spcBef>
                <a:spcPts val="0"/>
              </a:spcBef>
              <a:spcAft>
                <a:spcPts val="0"/>
              </a:spcAft>
              <a:buNone/>
            </a:pPr>
            <a:r>
              <a:t/>
            </a:r>
            <a:endParaRPr sz="1150">
              <a:latin typeface="Playfair Display"/>
              <a:ea typeface="Playfair Display"/>
              <a:cs typeface="Playfair Display"/>
              <a:sym typeface="Playfair Display"/>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a9b09aca6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a9b09aca6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just">
              <a:lnSpc>
                <a:spcPct val="115000"/>
              </a:lnSpc>
              <a:spcBef>
                <a:spcPts val="0"/>
              </a:spcBef>
              <a:spcAft>
                <a:spcPts val="0"/>
              </a:spcAft>
              <a:buClr>
                <a:srgbClr val="000000"/>
              </a:buClr>
              <a:buSzPts val="1050"/>
              <a:buFont typeface="Playfair Display"/>
              <a:buChar char="-"/>
            </a:pPr>
            <a:r>
              <a:rPr lang="en" sz="1050">
                <a:latin typeface="Playfair Display"/>
                <a:ea typeface="Playfair Display"/>
                <a:cs typeface="Playfair Display"/>
                <a:sym typeface="Playfair Display"/>
              </a:rPr>
              <a:t>snap faced a lawsuit </a:t>
            </a:r>
            <a:r>
              <a:rPr lang="en">
                <a:latin typeface="Playfair Display"/>
                <a:ea typeface="Playfair Display"/>
                <a:cs typeface="Playfair Display"/>
                <a:sym typeface="Playfair Display"/>
              </a:rPr>
              <a:t>is </a:t>
            </a:r>
            <a:r>
              <a:rPr lang="en" sz="1200">
                <a:latin typeface="Playfair Display"/>
                <a:ea typeface="Playfair Display"/>
                <a:cs typeface="Playfair Display"/>
                <a:sym typeface="Playfair Display"/>
              </a:rPr>
              <a:t>hat the Snap Discover feature serves sexually explicit content to minors without warning. Snap hired another lobbying firm to help in areas of cybersecurity and lawful access.</a:t>
            </a:r>
            <a:endParaRPr sz="1200">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3F3F3"/>
              </a:buClr>
              <a:buSzPts val="1200"/>
              <a:buFont typeface="Playfair Display"/>
              <a:buChar char="-"/>
            </a:pPr>
            <a:r>
              <a:rPr lang="en" sz="1200">
                <a:latin typeface="Playfair Display"/>
                <a:ea typeface="Playfair Display"/>
                <a:cs typeface="Playfair Display"/>
                <a:sym typeface="Playfair Display"/>
              </a:rPr>
              <a:t>We can see that the lobbying amount increased after every legal issue snap faced.</a:t>
            </a:r>
            <a:endParaRPr sz="1200">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3F3F3"/>
              </a:buClr>
              <a:buSzPts val="1200"/>
              <a:buFont typeface="Playfair Display"/>
              <a:buChar char="-"/>
            </a:pPr>
            <a:r>
              <a:t/>
            </a:r>
            <a:endParaRPr sz="1200">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3F3F3"/>
              </a:buClr>
              <a:buSzPts val="1200"/>
              <a:buFont typeface="Playfair Display"/>
              <a:buChar char="-"/>
            </a:pPr>
            <a:r>
              <a:rPr lang="en" sz="1200">
                <a:latin typeface="Playfair Display"/>
                <a:ea typeface="Playfair Display"/>
                <a:cs typeface="Playfair Display"/>
                <a:sym typeface="Playfair Display"/>
              </a:rPr>
              <a:t>In 2017, a class action was filed against snap for misleading investors and influencing share price. This lawsuit is still going on and snap lobbied DOJ and NATL for this case.</a:t>
            </a:r>
            <a:endParaRPr sz="1200">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3F3F3"/>
              </a:buClr>
              <a:buSzPts val="1200"/>
              <a:buFont typeface="Playfair Display"/>
              <a:buChar char="-"/>
            </a:pPr>
            <a:r>
              <a:t/>
            </a:r>
            <a:endParaRPr sz="12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rPr lang="en" sz="1200">
                <a:latin typeface="Playfair Display"/>
                <a:ea typeface="Playfair Display"/>
                <a:cs typeface="Playfair Display"/>
                <a:sym typeface="Playfair Display"/>
              </a:rPr>
              <a:t>In 2018 Gina woodworth joined as director pyblic policy of snap. She worked at internet associated as vice president of public and gov affairs.</a:t>
            </a:r>
            <a:endParaRPr sz="12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rPr lang="en" sz="1200">
                <a:latin typeface="Playfair Display"/>
                <a:ea typeface="Playfair Display"/>
                <a:cs typeface="Playfair Display"/>
                <a:sym typeface="Playfair Display"/>
              </a:rPr>
              <a:t>Gina is serving as lobbying for snap recently for issues related to privacy and security.</a:t>
            </a:r>
            <a:endParaRPr sz="12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2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2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2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200">
              <a:latin typeface="Playfair Display"/>
              <a:ea typeface="Playfair Display"/>
              <a:cs typeface="Playfair Display"/>
              <a:sym typeface="Playfair Display"/>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aa7966b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aa7966b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aa7966b4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aa7966b4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a9b09aca6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a9b09aca6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Sanp also proivdes hundered of filters and its sooo fun u guys...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a9b09aca6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a9b09aca6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9b09aca6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9b09aca6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a9b09aca6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a9b09aca6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a9b09aca6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a9b09aca6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a9b09aca6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a9b09aca6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685800" y="2391863"/>
            <a:ext cx="41268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4800"/>
              <a:buFont typeface="Playfair Display"/>
              <a:buNone/>
              <a:defRPr b="1" sz="4800">
                <a:solidFill>
                  <a:srgbClr val="FFFFFF"/>
                </a:solidFill>
                <a:latin typeface="Playfair Display"/>
                <a:ea typeface="Playfair Display"/>
                <a:cs typeface="Playfair Display"/>
                <a:sym typeface="Playfair Display"/>
              </a:defRPr>
            </a:lvl1pPr>
            <a:lvl2pPr lvl="1" algn="l">
              <a:lnSpc>
                <a:spcPct val="100000"/>
              </a:lnSpc>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2pPr>
            <a:lvl3pPr lvl="2" algn="l">
              <a:lnSpc>
                <a:spcPct val="100000"/>
              </a:lnSpc>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3pPr>
            <a:lvl4pPr lvl="3" algn="l">
              <a:lnSpc>
                <a:spcPct val="100000"/>
              </a:lnSpc>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4pPr>
            <a:lvl5pPr lvl="4" algn="l">
              <a:lnSpc>
                <a:spcPct val="100000"/>
              </a:lnSpc>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5pPr>
            <a:lvl6pPr lvl="5" algn="l">
              <a:lnSpc>
                <a:spcPct val="100000"/>
              </a:lnSpc>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6pPr>
            <a:lvl7pPr lvl="6" algn="l">
              <a:lnSpc>
                <a:spcPct val="100000"/>
              </a:lnSpc>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7pPr>
            <a:lvl8pPr lvl="7" algn="l">
              <a:lnSpc>
                <a:spcPct val="100000"/>
              </a:lnSpc>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8pPr>
            <a:lvl9pPr lvl="8" algn="l">
              <a:lnSpc>
                <a:spcPct val="100000"/>
              </a:lnSpc>
              <a:spcBef>
                <a:spcPts val="0"/>
              </a:spcBef>
              <a:spcAft>
                <a:spcPts val="0"/>
              </a:spcAft>
              <a:buClr>
                <a:srgbClr val="FFFFFF"/>
              </a:buClr>
              <a:buSzPts val="6000"/>
              <a:buFont typeface="Playfair Display"/>
              <a:buNone/>
              <a:defRPr sz="6000">
                <a:solidFill>
                  <a:srgbClr val="FFFFFF"/>
                </a:solidFill>
                <a:latin typeface="Playfair Display"/>
                <a:ea typeface="Playfair Display"/>
                <a:cs typeface="Playfair Display"/>
                <a:sym typeface="Playfair Display"/>
              </a:defRPr>
            </a:lvl9pPr>
          </a:lstStyle>
          <a:p/>
        </p:txBody>
      </p:sp>
      <p:sp>
        <p:nvSpPr>
          <p:cNvPr id="11" name="Google Shape;11;p2"/>
          <p:cNvSpPr/>
          <p:nvPr/>
        </p:nvSpPr>
        <p:spPr>
          <a:xfrm>
            <a:off x="25" y="3912619"/>
            <a:ext cx="9144000" cy="1230900"/>
          </a:xfrm>
          <a:prstGeom prst="rect">
            <a:avLst/>
          </a:prstGeom>
          <a:solidFill>
            <a:srgbClr val="FFD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2" name="Shape 12"/>
        <p:cNvGrpSpPr/>
        <p:nvPr/>
      </p:nvGrpSpPr>
      <p:grpSpPr>
        <a:xfrm>
          <a:off x="0" y="0"/>
          <a:ext cx="0" cy="0"/>
          <a:chOff x="0" y="0"/>
          <a:chExt cx="0" cy="0"/>
        </a:xfrm>
      </p:grpSpPr>
      <p:sp>
        <p:nvSpPr>
          <p:cNvPr id="13" name="Google Shape;13;p3"/>
          <p:cNvSpPr txBox="1"/>
          <p:nvPr>
            <p:ph type="title"/>
          </p:nvPr>
        </p:nvSpPr>
        <p:spPr>
          <a:xfrm>
            <a:off x="457200" y="0"/>
            <a:ext cx="8229600" cy="97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 name="Google Shape;14;p3"/>
          <p:cNvSpPr txBox="1"/>
          <p:nvPr>
            <p:ph idx="1" type="body"/>
          </p:nvPr>
        </p:nvSpPr>
        <p:spPr>
          <a:xfrm>
            <a:off x="880026" y="1200150"/>
            <a:ext cx="3584100" cy="35808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15" name="Google Shape;15;p3"/>
          <p:cNvSpPr txBox="1"/>
          <p:nvPr>
            <p:ph idx="2" type="body"/>
          </p:nvPr>
        </p:nvSpPr>
        <p:spPr>
          <a:xfrm>
            <a:off x="4679875" y="1200150"/>
            <a:ext cx="3584100" cy="35808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cxnSp>
        <p:nvCxnSpPr>
          <p:cNvPr id="16" name="Google Shape;16;p3"/>
          <p:cNvCxnSpPr/>
          <p:nvPr/>
        </p:nvCxnSpPr>
        <p:spPr>
          <a:xfrm>
            <a:off x="3028650" y="971556"/>
            <a:ext cx="3086700" cy="0"/>
          </a:xfrm>
          <a:prstGeom prst="straightConnector1">
            <a:avLst/>
          </a:prstGeom>
          <a:noFill/>
          <a:ln cap="flat" cmpd="sng" w="19050">
            <a:solidFill>
              <a:srgbClr val="FFD900"/>
            </a:solidFill>
            <a:prstDash val="solid"/>
            <a:round/>
            <a:headEnd len="sm" w="sm" type="none"/>
            <a:tailEnd len="sm" w="sm" type="none"/>
          </a:ln>
        </p:spPr>
      </p:cxnSp>
      <p:sp>
        <p:nvSpPr>
          <p:cNvPr id="17" name="Google Shape;17;p3"/>
          <p:cNvSpPr/>
          <p:nvPr/>
        </p:nvSpPr>
        <p:spPr>
          <a:xfrm>
            <a:off x="25" y="4977000"/>
            <a:ext cx="9144000" cy="166500"/>
          </a:xfrm>
          <a:prstGeom prst="rect">
            <a:avLst/>
          </a:prstGeom>
          <a:solidFill>
            <a:srgbClr val="FFD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idx="12" type="sldNum"/>
          </p:nvPr>
        </p:nvSpPr>
        <p:spPr>
          <a:xfrm>
            <a:off x="4297650" y="4749850"/>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9" name="Shape 19"/>
        <p:cNvGrpSpPr/>
        <p:nvPr/>
      </p:nvGrpSpPr>
      <p:grpSpPr>
        <a:xfrm>
          <a:off x="0" y="0"/>
          <a:ext cx="0" cy="0"/>
          <a:chOff x="0" y="0"/>
          <a:chExt cx="0" cy="0"/>
        </a:xfrm>
      </p:grpSpPr>
      <p:sp>
        <p:nvSpPr>
          <p:cNvPr id="20" name="Google Shape;20;p4"/>
          <p:cNvSpPr txBox="1"/>
          <p:nvPr>
            <p:ph type="title"/>
          </p:nvPr>
        </p:nvSpPr>
        <p:spPr>
          <a:xfrm>
            <a:off x="457200" y="0"/>
            <a:ext cx="8229600" cy="97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 name="Google Shape;21;p4"/>
          <p:cNvSpPr txBox="1"/>
          <p:nvPr>
            <p:ph idx="1" type="body"/>
          </p:nvPr>
        </p:nvSpPr>
        <p:spPr>
          <a:xfrm>
            <a:off x="457200" y="1200150"/>
            <a:ext cx="2631900" cy="3386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2" name="Google Shape;22;p4"/>
          <p:cNvSpPr txBox="1"/>
          <p:nvPr>
            <p:ph idx="2" type="body"/>
          </p:nvPr>
        </p:nvSpPr>
        <p:spPr>
          <a:xfrm>
            <a:off x="3223964" y="1200150"/>
            <a:ext cx="2631900" cy="3386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3" name="Google Shape;23;p4"/>
          <p:cNvSpPr txBox="1"/>
          <p:nvPr>
            <p:ph idx="3" type="body"/>
          </p:nvPr>
        </p:nvSpPr>
        <p:spPr>
          <a:xfrm>
            <a:off x="5990727" y="1200150"/>
            <a:ext cx="2631900" cy="3386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cxnSp>
        <p:nvCxnSpPr>
          <p:cNvPr id="24" name="Google Shape;24;p4"/>
          <p:cNvCxnSpPr/>
          <p:nvPr/>
        </p:nvCxnSpPr>
        <p:spPr>
          <a:xfrm>
            <a:off x="3028650" y="971556"/>
            <a:ext cx="3086700" cy="0"/>
          </a:xfrm>
          <a:prstGeom prst="straightConnector1">
            <a:avLst/>
          </a:prstGeom>
          <a:noFill/>
          <a:ln cap="flat" cmpd="sng" w="19050">
            <a:solidFill>
              <a:srgbClr val="FFD900"/>
            </a:solidFill>
            <a:prstDash val="solid"/>
            <a:round/>
            <a:headEnd len="sm" w="sm" type="none"/>
            <a:tailEnd len="sm" w="sm" type="none"/>
          </a:ln>
        </p:spPr>
      </p:cxnSp>
      <p:sp>
        <p:nvSpPr>
          <p:cNvPr id="25" name="Google Shape;25;p4"/>
          <p:cNvSpPr/>
          <p:nvPr/>
        </p:nvSpPr>
        <p:spPr>
          <a:xfrm>
            <a:off x="25" y="4977000"/>
            <a:ext cx="9144000" cy="166500"/>
          </a:xfrm>
          <a:prstGeom prst="rect">
            <a:avLst/>
          </a:prstGeom>
          <a:solidFill>
            <a:srgbClr val="FFD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txBox="1"/>
          <p:nvPr>
            <p:ph idx="12" type="sldNum"/>
          </p:nvPr>
        </p:nvSpPr>
        <p:spPr>
          <a:xfrm>
            <a:off x="4297650" y="4749850"/>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7" name="Shape 27"/>
        <p:cNvGrpSpPr/>
        <p:nvPr/>
      </p:nvGrpSpPr>
      <p:grpSpPr>
        <a:xfrm>
          <a:off x="0" y="0"/>
          <a:ext cx="0" cy="0"/>
          <a:chOff x="0" y="0"/>
          <a:chExt cx="0" cy="0"/>
        </a:xfrm>
      </p:grpSpPr>
      <p:sp>
        <p:nvSpPr>
          <p:cNvPr id="28" name="Google Shape;28;p5"/>
          <p:cNvSpPr/>
          <p:nvPr/>
        </p:nvSpPr>
        <p:spPr>
          <a:xfrm>
            <a:off x="25" y="4977000"/>
            <a:ext cx="9144000" cy="166500"/>
          </a:xfrm>
          <a:prstGeom prst="rect">
            <a:avLst/>
          </a:prstGeom>
          <a:solidFill>
            <a:srgbClr val="FFD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0"/>
            <a:ext cx="8229600" cy="97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3F3F3"/>
              </a:buClr>
              <a:buSzPts val="2400"/>
              <a:buNone/>
              <a:defRPr b="0" sz="2400">
                <a:solidFill>
                  <a:srgbClr val="F3F3F3"/>
                </a:solidFill>
              </a:defRPr>
            </a:lvl1pPr>
            <a:lvl2pPr lvl="1" algn="ctr">
              <a:lnSpc>
                <a:spcPct val="100000"/>
              </a:lnSpc>
              <a:spcBef>
                <a:spcPts val="0"/>
              </a:spcBef>
              <a:spcAft>
                <a:spcPts val="0"/>
              </a:spcAft>
              <a:buClr>
                <a:srgbClr val="999999"/>
              </a:buClr>
              <a:buSzPts val="2400"/>
              <a:buNone/>
              <a:defRPr b="0" sz="2400">
                <a:solidFill>
                  <a:srgbClr val="999999"/>
                </a:solidFill>
              </a:defRPr>
            </a:lvl2pPr>
            <a:lvl3pPr lvl="2" algn="ctr">
              <a:lnSpc>
                <a:spcPct val="100000"/>
              </a:lnSpc>
              <a:spcBef>
                <a:spcPts val="0"/>
              </a:spcBef>
              <a:spcAft>
                <a:spcPts val="0"/>
              </a:spcAft>
              <a:buClr>
                <a:srgbClr val="999999"/>
              </a:buClr>
              <a:buSzPts val="2400"/>
              <a:buNone/>
              <a:defRPr b="0" sz="2400">
                <a:solidFill>
                  <a:srgbClr val="999999"/>
                </a:solidFill>
              </a:defRPr>
            </a:lvl3pPr>
            <a:lvl4pPr lvl="3" algn="ctr">
              <a:lnSpc>
                <a:spcPct val="100000"/>
              </a:lnSpc>
              <a:spcBef>
                <a:spcPts val="0"/>
              </a:spcBef>
              <a:spcAft>
                <a:spcPts val="0"/>
              </a:spcAft>
              <a:buClr>
                <a:srgbClr val="999999"/>
              </a:buClr>
              <a:buSzPts val="2400"/>
              <a:buNone/>
              <a:defRPr b="0" sz="2400">
                <a:solidFill>
                  <a:srgbClr val="999999"/>
                </a:solidFill>
              </a:defRPr>
            </a:lvl4pPr>
            <a:lvl5pPr lvl="4" algn="ctr">
              <a:lnSpc>
                <a:spcPct val="100000"/>
              </a:lnSpc>
              <a:spcBef>
                <a:spcPts val="0"/>
              </a:spcBef>
              <a:spcAft>
                <a:spcPts val="0"/>
              </a:spcAft>
              <a:buClr>
                <a:srgbClr val="999999"/>
              </a:buClr>
              <a:buSzPts val="2400"/>
              <a:buNone/>
              <a:defRPr b="0" sz="2400">
                <a:solidFill>
                  <a:srgbClr val="999999"/>
                </a:solidFill>
              </a:defRPr>
            </a:lvl5pPr>
            <a:lvl6pPr lvl="5" algn="ctr">
              <a:lnSpc>
                <a:spcPct val="100000"/>
              </a:lnSpc>
              <a:spcBef>
                <a:spcPts val="0"/>
              </a:spcBef>
              <a:spcAft>
                <a:spcPts val="0"/>
              </a:spcAft>
              <a:buClr>
                <a:srgbClr val="999999"/>
              </a:buClr>
              <a:buSzPts val="2400"/>
              <a:buNone/>
              <a:defRPr b="0" sz="2400">
                <a:solidFill>
                  <a:srgbClr val="999999"/>
                </a:solidFill>
              </a:defRPr>
            </a:lvl6pPr>
            <a:lvl7pPr lvl="6" algn="ctr">
              <a:lnSpc>
                <a:spcPct val="100000"/>
              </a:lnSpc>
              <a:spcBef>
                <a:spcPts val="0"/>
              </a:spcBef>
              <a:spcAft>
                <a:spcPts val="0"/>
              </a:spcAft>
              <a:buClr>
                <a:srgbClr val="999999"/>
              </a:buClr>
              <a:buSzPts val="2400"/>
              <a:buNone/>
              <a:defRPr b="0" sz="2400">
                <a:solidFill>
                  <a:srgbClr val="999999"/>
                </a:solidFill>
              </a:defRPr>
            </a:lvl7pPr>
            <a:lvl8pPr lvl="7" algn="ctr">
              <a:lnSpc>
                <a:spcPct val="100000"/>
              </a:lnSpc>
              <a:spcBef>
                <a:spcPts val="0"/>
              </a:spcBef>
              <a:spcAft>
                <a:spcPts val="0"/>
              </a:spcAft>
              <a:buClr>
                <a:srgbClr val="999999"/>
              </a:buClr>
              <a:buSzPts val="2400"/>
              <a:buNone/>
              <a:defRPr b="0" sz="2400">
                <a:solidFill>
                  <a:srgbClr val="999999"/>
                </a:solidFill>
              </a:defRPr>
            </a:lvl8pPr>
            <a:lvl9pPr lvl="8" algn="ctr">
              <a:lnSpc>
                <a:spcPct val="100000"/>
              </a:lnSpc>
              <a:spcBef>
                <a:spcPts val="0"/>
              </a:spcBef>
              <a:spcAft>
                <a:spcPts val="0"/>
              </a:spcAft>
              <a:buClr>
                <a:srgbClr val="999999"/>
              </a:buClr>
              <a:buSzPts val="2400"/>
              <a:buNone/>
              <a:defRPr b="0" sz="2400">
                <a:solidFill>
                  <a:srgbClr val="999999"/>
                </a:solidFill>
              </a:defRPr>
            </a:lvl9pPr>
          </a:lstStyle>
          <a:p/>
        </p:txBody>
      </p:sp>
      <p:sp>
        <p:nvSpPr>
          <p:cNvPr id="30" name="Google Shape;30;p5"/>
          <p:cNvSpPr txBox="1"/>
          <p:nvPr>
            <p:ph idx="1" type="body"/>
          </p:nvPr>
        </p:nvSpPr>
        <p:spPr>
          <a:xfrm>
            <a:off x="1005600" y="1200150"/>
            <a:ext cx="7132800" cy="36282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cxnSp>
        <p:nvCxnSpPr>
          <p:cNvPr id="31" name="Google Shape;31;p5"/>
          <p:cNvCxnSpPr/>
          <p:nvPr/>
        </p:nvCxnSpPr>
        <p:spPr>
          <a:xfrm>
            <a:off x="3028650" y="971556"/>
            <a:ext cx="3086700" cy="0"/>
          </a:xfrm>
          <a:prstGeom prst="straightConnector1">
            <a:avLst/>
          </a:prstGeom>
          <a:noFill/>
          <a:ln cap="flat" cmpd="sng" w="19050">
            <a:solidFill>
              <a:srgbClr val="FFD900"/>
            </a:solidFill>
            <a:prstDash val="solid"/>
            <a:round/>
            <a:headEnd len="sm" w="sm" type="none"/>
            <a:tailEnd len="sm" w="sm" type="none"/>
          </a:ln>
        </p:spPr>
      </p:cxnSp>
      <p:sp>
        <p:nvSpPr>
          <p:cNvPr id="32" name="Google Shape;32;p5"/>
          <p:cNvSpPr txBox="1"/>
          <p:nvPr>
            <p:ph idx="12" type="sldNum"/>
          </p:nvPr>
        </p:nvSpPr>
        <p:spPr>
          <a:xfrm>
            <a:off x="4297650" y="4749850"/>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33" name="Shape 33"/>
        <p:cNvGrpSpPr/>
        <p:nvPr/>
      </p:nvGrpSpPr>
      <p:grpSpPr>
        <a:xfrm>
          <a:off x="0" y="0"/>
          <a:ext cx="0" cy="0"/>
          <a:chOff x="0" y="0"/>
          <a:chExt cx="0" cy="0"/>
        </a:xfrm>
      </p:grpSpPr>
      <p:sp>
        <p:nvSpPr>
          <p:cNvPr id="34" name="Google Shape;34;p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 name="Google Shape;35;p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3600"/>
              <a:buFont typeface="Playfair Display"/>
              <a:buNone/>
              <a:defRPr b="0" i="0" sz="3600" u="none" cap="none" strike="noStrike">
                <a:solidFill>
                  <a:srgbClr val="FFFFFF"/>
                </a:solidFill>
                <a:latin typeface="Playfair Display"/>
                <a:ea typeface="Playfair Display"/>
                <a:cs typeface="Playfair Display"/>
                <a:sym typeface="Playfair Display"/>
              </a:defRPr>
            </a:lvl1pPr>
            <a:lvl2pPr lvl="1" marR="0" rtl="0" algn="l">
              <a:lnSpc>
                <a:spcPct val="100000"/>
              </a:lnSpc>
              <a:spcBef>
                <a:spcPts val="0"/>
              </a:spcBef>
              <a:spcAft>
                <a:spcPts val="0"/>
              </a:spcAft>
              <a:buClr>
                <a:srgbClr val="FFFFFF"/>
              </a:buClr>
              <a:buSzPts val="3600"/>
              <a:buFont typeface="Playfair Display"/>
              <a:buNone/>
              <a:defRPr b="1" i="0" sz="3600" u="none" cap="none" strike="noStrike">
                <a:solidFill>
                  <a:srgbClr val="FFFFFF"/>
                </a:solidFill>
                <a:latin typeface="Playfair Display"/>
                <a:ea typeface="Playfair Display"/>
                <a:cs typeface="Playfair Display"/>
                <a:sym typeface="Playfair Display"/>
              </a:defRPr>
            </a:lvl2pPr>
            <a:lvl3pPr lvl="2" marR="0" rtl="0" algn="l">
              <a:lnSpc>
                <a:spcPct val="100000"/>
              </a:lnSpc>
              <a:spcBef>
                <a:spcPts val="0"/>
              </a:spcBef>
              <a:spcAft>
                <a:spcPts val="0"/>
              </a:spcAft>
              <a:buClr>
                <a:srgbClr val="FFFFFF"/>
              </a:buClr>
              <a:buSzPts val="3600"/>
              <a:buFont typeface="Playfair Display"/>
              <a:buNone/>
              <a:defRPr b="1" i="0" sz="3600" u="none" cap="none" strike="noStrike">
                <a:solidFill>
                  <a:srgbClr val="FFFFFF"/>
                </a:solidFill>
                <a:latin typeface="Playfair Display"/>
                <a:ea typeface="Playfair Display"/>
                <a:cs typeface="Playfair Display"/>
                <a:sym typeface="Playfair Display"/>
              </a:defRPr>
            </a:lvl3pPr>
            <a:lvl4pPr lvl="3" marR="0" rtl="0" algn="l">
              <a:lnSpc>
                <a:spcPct val="100000"/>
              </a:lnSpc>
              <a:spcBef>
                <a:spcPts val="0"/>
              </a:spcBef>
              <a:spcAft>
                <a:spcPts val="0"/>
              </a:spcAft>
              <a:buClr>
                <a:srgbClr val="FFFFFF"/>
              </a:buClr>
              <a:buSzPts val="3600"/>
              <a:buFont typeface="Playfair Display"/>
              <a:buNone/>
              <a:defRPr b="1" i="0" sz="3600" u="none" cap="none" strike="noStrike">
                <a:solidFill>
                  <a:srgbClr val="FFFFFF"/>
                </a:solidFill>
                <a:latin typeface="Playfair Display"/>
                <a:ea typeface="Playfair Display"/>
                <a:cs typeface="Playfair Display"/>
                <a:sym typeface="Playfair Display"/>
              </a:defRPr>
            </a:lvl4pPr>
            <a:lvl5pPr lvl="4" marR="0" rtl="0" algn="l">
              <a:lnSpc>
                <a:spcPct val="100000"/>
              </a:lnSpc>
              <a:spcBef>
                <a:spcPts val="0"/>
              </a:spcBef>
              <a:spcAft>
                <a:spcPts val="0"/>
              </a:spcAft>
              <a:buClr>
                <a:srgbClr val="FFFFFF"/>
              </a:buClr>
              <a:buSzPts val="3600"/>
              <a:buFont typeface="Playfair Display"/>
              <a:buNone/>
              <a:defRPr b="1" i="0" sz="3600" u="none" cap="none" strike="noStrike">
                <a:solidFill>
                  <a:srgbClr val="FFFFFF"/>
                </a:solidFill>
                <a:latin typeface="Playfair Display"/>
                <a:ea typeface="Playfair Display"/>
                <a:cs typeface="Playfair Display"/>
                <a:sym typeface="Playfair Display"/>
              </a:defRPr>
            </a:lvl5pPr>
            <a:lvl6pPr lvl="5" marR="0" rtl="0" algn="l">
              <a:lnSpc>
                <a:spcPct val="100000"/>
              </a:lnSpc>
              <a:spcBef>
                <a:spcPts val="0"/>
              </a:spcBef>
              <a:spcAft>
                <a:spcPts val="0"/>
              </a:spcAft>
              <a:buClr>
                <a:srgbClr val="FFFFFF"/>
              </a:buClr>
              <a:buSzPts val="3600"/>
              <a:buFont typeface="Playfair Display"/>
              <a:buNone/>
              <a:defRPr b="1" i="0" sz="3600" u="none" cap="none" strike="noStrike">
                <a:solidFill>
                  <a:srgbClr val="FFFFFF"/>
                </a:solidFill>
                <a:latin typeface="Playfair Display"/>
                <a:ea typeface="Playfair Display"/>
                <a:cs typeface="Playfair Display"/>
                <a:sym typeface="Playfair Display"/>
              </a:defRPr>
            </a:lvl6pPr>
            <a:lvl7pPr lvl="6" marR="0" rtl="0" algn="l">
              <a:lnSpc>
                <a:spcPct val="100000"/>
              </a:lnSpc>
              <a:spcBef>
                <a:spcPts val="0"/>
              </a:spcBef>
              <a:spcAft>
                <a:spcPts val="0"/>
              </a:spcAft>
              <a:buClr>
                <a:srgbClr val="FFFFFF"/>
              </a:buClr>
              <a:buSzPts val="3600"/>
              <a:buFont typeface="Playfair Display"/>
              <a:buNone/>
              <a:defRPr b="1" i="0" sz="3600" u="none" cap="none" strike="noStrike">
                <a:solidFill>
                  <a:srgbClr val="FFFFFF"/>
                </a:solidFill>
                <a:latin typeface="Playfair Display"/>
                <a:ea typeface="Playfair Display"/>
                <a:cs typeface="Playfair Display"/>
                <a:sym typeface="Playfair Display"/>
              </a:defRPr>
            </a:lvl7pPr>
            <a:lvl8pPr lvl="7" marR="0" rtl="0" algn="l">
              <a:lnSpc>
                <a:spcPct val="100000"/>
              </a:lnSpc>
              <a:spcBef>
                <a:spcPts val="0"/>
              </a:spcBef>
              <a:spcAft>
                <a:spcPts val="0"/>
              </a:spcAft>
              <a:buClr>
                <a:srgbClr val="FFFFFF"/>
              </a:buClr>
              <a:buSzPts val="3600"/>
              <a:buFont typeface="Playfair Display"/>
              <a:buNone/>
              <a:defRPr b="1" i="0" sz="3600" u="none" cap="none" strike="noStrike">
                <a:solidFill>
                  <a:srgbClr val="FFFFFF"/>
                </a:solidFill>
                <a:latin typeface="Playfair Display"/>
                <a:ea typeface="Playfair Display"/>
                <a:cs typeface="Playfair Display"/>
                <a:sym typeface="Playfair Display"/>
              </a:defRPr>
            </a:lvl8pPr>
            <a:lvl9pPr lvl="8" marR="0" rtl="0" algn="l">
              <a:lnSpc>
                <a:spcPct val="100000"/>
              </a:lnSpc>
              <a:spcBef>
                <a:spcPts val="0"/>
              </a:spcBef>
              <a:spcAft>
                <a:spcPts val="0"/>
              </a:spcAft>
              <a:buClr>
                <a:srgbClr val="FFFFFF"/>
              </a:buClr>
              <a:buSzPts val="3600"/>
              <a:buFont typeface="Playfair Display"/>
              <a:buNone/>
              <a:defRPr b="1" i="0" sz="3600" u="none" cap="none" strike="noStrike">
                <a:solidFill>
                  <a:srgbClr val="FFFFFF"/>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F3F3F3"/>
              </a:buClr>
              <a:buSzPts val="3000"/>
              <a:buFont typeface="Arial"/>
              <a:buChar char="◈"/>
              <a:defRPr b="0" i="0" sz="3000" u="none" cap="none" strike="noStrike">
                <a:solidFill>
                  <a:srgbClr val="F3F3F3"/>
                </a:solidFill>
                <a:latin typeface="Arial"/>
                <a:ea typeface="Arial"/>
                <a:cs typeface="Arial"/>
                <a:sym typeface="Arial"/>
              </a:defRPr>
            </a:lvl1pPr>
            <a:lvl2pPr indent="-381000" lvl="1" marL="914400" marR="0" rtl="0" algn="l">
              <a:lnSpc>
                <a:spcPct val="100000"/>
              </a:lnSpc>
              <a:spcBef>
                <a:spcPts val="0"/>
              </a:spcBef>
              <a:spcAft>
                <a:spcPts val="0"/>
              </a:spcAft>
              <a:buClr>
                <a:srgbClr val="F3F3F3"/>
              </a:buClr>
              <a:buSzPts val="2400"/>
              <a:buFont typeface="Arial"/>
              <a:buChar char="○"/>
              <a:defRPr b="0" i="0" sz="2400" u="none" cap="none" strike="noStrike">
                <a:solidFill>
                  <a:srgbClr val="F3F3F3"/>
                </a:solidFill>
                <a:latin typeface="Arial"/>
                <a:ea typeface="Arial"/>
                <a:cs typeface="Arial"/>
                <a:sym typeface="Arial"/>
              </a:defRPr>
            </a:lvl2pPr>
            <a:lvl3pPr indent="-381000" lvl="2" marL="1371600" marR="0" rtl="0" algn="l">
              <a:lnSpc>
                <a:spcPct val="100000"/>
              </a:lnSpc>
              <a:spcBef>
                <a:spcPts val="0"/>
              </a:spcBef>
              <a:spcAft>
                <a:spcPts val="0"/>
              </a:spcAft>
              <a:buClr>
                <a:srgbClr val="F3F3F3"/>
              </a:buClr>
              <a:buSzPts val="2400"/>
              <a:buFont typeface="Arial"/>
              <a:buChar char="■"/>
              <a:defRPr b="0" i="0" sz="2400" u="none" cap="none" strike="noStrike">
                <a:solidFill>
                  <a:srgbClr val="F3F3F3"/>
                </a:solidFill>
                <a:latin typeface="Arial"/>
                <a:ea typeface="Arial"/>
                <a:cs typeface="Arial"/>
                <a:sym typeface="Arial"/>
              </a:defRPr>
            </a:lvl3pPr>
            <a:lvl4pPr indent="-342900" lvl="3" marL="1828800" marR="0" rtl="0" algn="l">
              <a:lnSpc>
                <a:spcPct val="100000"/>
              </a:lnSpc>
              <a:spcBef>
                <a:spcPts val="0"/>
              </a:spcBef>
              <a:spcAft>
                <a:spcPts val="0"/>
              </a:spcAft>
              <a:buClr>
                <a:srgbClr val="F3F3F3"/>
              </a:buClr>
              <a:buSzPts val="1800"/>
              <a:buFont typeface="Arial"/>
              <a:buChar char="●"/>
              <a:defRPr b="0" i="0" sz="1800" u="none" cap="none" strike="noStrike">
                <a:solidFill>
                  <a:srgbClr val="F3F3F3"/>
                </a:solidFill>
                <a:latin typeface="Arial"/>
                <a:ea typeface="Arial"/>
                <a:cs typeface="Arial"/>
                <a:sym typeface="Arial"/>
              </a:defRPr>
            </a:lvl4pPr>
            <a:lvl5pPr indent="-342900" lvl="4" marL="2286000" marR="0" rtl="0" algn="l">
              <a:lnSpc>
                <a:spcPct val="100000"/>
              </a:lnSpc>
              <a:spcBef>
                <a:spcPts val="0"/>
              </a:spcBef>
              <a:spcAft>
                <a:spcPts val="0"/>
              </a:spcAft>
              <a:buClr>
                <a:srgbClr val="F3F3F3"/>
              </a:buClr>
              <a:buSzPts val="1800"/>
              <a:buFont typeface="Arial"/>
              <a:buChar char="○"/>
              <a:defRPr b="0" i="0" sz="1800" u="none" cap="none" strike="noStrike">
                <a:solidFill>
                  <a:srgbClr val="F3F3F3"/>
                </a:solidFill>
                <a:latin typeface="Arial"/>
                <a:ea typeface="Arial"/>
                <a:cs typeface="Arial"/>
                <a:sym typeface="Arial"/>
              </a:defRPr>
            </a:lvl5pPr>
            <a:lvl6pPr indent="-342900" lvl="5" marL="2743200" marR="0" rtl="0" algn="l">
              <a:lnSpc>
                <a:spcPct val="100000"/>
              </a:lnSpc>
              <a:spcBef>
                <a:spcPts val="0"/>
              </a:spcBef>
              <a:spcAft>
                <a:spcPts val="0"/>
              </a:spcAft>
              <a:buClr>
                <a:srgbClr val="F3F3F3"/>
              </a:buClr>
              <a:buSzPts val="1800"/>
              <a:buFont typeface="Arial"/>
              <a:buChar char="■"/>
              <a:defRPr b="0" i="0" sz="1800" u="none" cap="none" strike="noStrike">
                <a:solidFill>
                  <a:srgbClr val="F3F3F3"/>
                </a:solidFill>
                <a:latin typeface="Arial"/>
                <a:ea typeface="Arial"/>
                <a:cs typeface="Arial"/>
                <a:sym typeface="Arial"/>
              </a:defRPr>
            </a:lvl6pPr>
            <a:lvl7pPr indent="-342900" lvl="6" marL="3200400" marR="0" rtl="0" algn="l">
              <a:lnSpc>
                <a:spcPct val="100000"/>
              </a:lnSpc>
              <a:spcBef>
                <a:spcPts val="0"/>
              </a:spcBef>
              <a:spcAft>
                <a:spcPts val="0"/>
              </a:spcAft>
              <a:buClr>
                <a:srgbClr val="F3F3F3"/>
              </a:buClr>
              <a:buSzPts val="1800"/>
              <a:buFont typeface="Arial"/>
              <a:buChar char="●"/>
              <a:defRPr b="0" i="0" sz="1800" u="none" cap="none" strike="noStrike">
                <a:solidFill>
                  <a:srgbClr val="F3F3F3"/>
                </a:solidFill>
                <a:latin typeface="Arial"/>
                <a:ea typeface="Arial"/>
                <a:cs typeface="Arial"/>
                <a:sym typeface="Arial"/>
              </a:defRPr>
            </a:lvl7pPr>
            <a:lvl8pPr indent="-342900" lvl="7" marL="3657600" marR="0" rtl="0" algn="l">
              <a:lnSpc>
                <a:spcPct val="100000"/>
              </a:lnSpc>
              <a:spcBef>
                <a:spcPts val="0"/>
              </a:spcBef>
              <a:spcAft>
                <a:spcPts val="0"/>
              </a:spcAft>
              <a:buClr>
                <a:srgbClr val="F3F3F3"/>
              </a:buClr>
              <a:buSzPts val="1800"/>
              <a:buFont typeface="Arial"/>
              <a:buChar char="○"/>
              <a:defRPr b="0" i="0" sz="1800" u="none" cap="none" strike="noStrike">
                <a:solidFill>
                  <a:srgbClr val="F3F3F3"/>
                </a:solidFill>
                <a:latin typeface="Arial"/>
                <a:ea typeface="Arial"/>
                <a:cs typeface="Arial"/>
                <a:sym typeface="Arial"/>
              </a:defRPr>
            </a:lvl8pPr>
            <a:lvl9pPr indent="-342900" lvl="8" marL="4114800" marR="0" rtl="0" algn="l">
              <a:lnSpc>
                <a:spcPct val="100000"/>
              </a:lnSpc>
              <a:spcBef>
                <a:spcPts val="0"/>
              </a:spcBef>
              <a:spcAft>
                <a:spcPts val="0"/>
              </a:spcAft>
              <a:buClr>
                <a:srgbClr val="F3F3F3"/>
              </a:buClr>
              <a:buSzPts val="1800"/>
              <a:buFont typeface="Arial"/>
              <a:buChar char="■"/>
              <a:defRPr b="0" i="0" sz="1800" u="none" cap="none" strike="noStrike">
                <a:solidFill>
                  <a:srgbClr val="F3F3F3"/>
                </a:solidFill>
                <a:latin typeface="Arial"/>
                <a:ea typeface="Arial"/>
                <a:cs typeface="Arial"/>
                <a:sym typeface="Arial"/>
              </a:defRPr>
            </a:lvl9pPr>
          </a:lstStyle>
          <a:p/>
        </p:txBody>
      </p:sp>
      <p:sp>
        <p:nvSpPr>
          <p:cNvPr id="8" name="Google Shape;8;p1"/>
          <p:cNvSpPr txBox="1"/>
          <p:nvPr>
            <p:ph idx="12" type="sldNum"/>
          </p:nvPr>
        </p:nvSpPr>
        <p:spPr>
          <a:xfrm>
            <a:off x="4297650" y="4749850"/>
            <a:ext cx="548700" cy="393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FFD900"/>
                </a:solidFill>
                <a:latin typeface="Playfair Display"/>
                <a:ea typeface="Playfair Display"/>
                <a:cs typeface="Playfair Display"/>
                <a:sym typeface="Playfair Display"/>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33.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8.jp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5.png"/><Relationship Id="rId7" Type="http://schemas.openxmlformats.org/officeDocument/2006/relationships/image" Target="../media/image36.png"/><Relationship Id="rId8"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42.png"/><Relationship Id="rId7" Type="http://schemas.openxmlformats.org/officeDocument/2006/relationships/image" Target="../media/image47.png"/><Relationship Id="rId8"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 name="Shape 40"/>
        <p:cNvGrpSpPr/>
        <p:nvPr/>
      </p:nvGrpSpPr>
      <p:grpSpPr>
        <a:xfrm>
          <a:off x="0" y="0"/>
          <a:ext cx="0" cy="0"/>
          <a:chOff x="0" y="0"/>
          <a:chExt cx="0" cy="0"/>
        </a:xfrm>
      </p:grpSpPr>
      <p:pic>
        <p:nvPicPr>
          <p:cNvPr id="41" name="Google Shape;41;p7"/>
          <p:cNvPicPr preferRelativeResize="0"/>
          <p:nvPr/>
        </p:nvPicPr>
        <p:blipFill>
          <a:blip r:embed="rId3">
            <a:alphaModFix/>
          </a:blip>
          <a:stretch>
            <a:fillRect/>
          </a:stretch>
        </p:blipFill>
        <p:spPr>
          <a:xfrm>
            <a:off x="2631250" y="974175"/>
            <a:ext cx="3881500" cy="2665175"/>
          </a:xfrm>
          <a:prstGeom prst="rect">
            <a:avLst/>
          </a:prstGeom>
          <a:noFill/>
          <a:ln>
            <a:noFill/>
          </a:ln>
        </p:spPr>
      </p:pic>
      <p:sp>
        <p:nvSpPr>
          <p:cNvPr id="42" name="Google Shape;42;p7"/>
          <p:cNvSpPr txBox="1"/>
          <p:nvPr/>
        </p:nvSpPr>
        <p:spPr>
          <a:xfrm>
            <a:off x="931850" y="212775"/>
            <a:ext cx="7242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Ethical and Legal Insight on Snap</a:t>
            </a:r>
            <a:endParaRPr b="1" sz="2400">
              <a:solidFill>
                <a:srgbClr val="FFFFFF"/>
              </a:solidFill>
            </a:endParaRPr>
          </a:p>
        </p:txBody>
      </p:sp>
      <p:sp>
        <p:nvSpPr>
          <p:cNvPr id="43" name="Google Shape;43;p7"/>
          <p:cNvSpPr txBox="1"/>
          <p:nvPr/>
        </p:nvSpPr>
        <p:spPr>
          <a:xfrm>
            <a:off x="5194850" y="3808100"/>
            <a:ext cx="3720000" cy="116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Bharati Pradayini Kandakumar</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Lasya Pathuri</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Mahalakshmi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Francesca Mathew</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6"/>
          <p:cNvSpPr txBox="1"/>
          <p:nvPr>
            <p:ph type="title"/>
          </p:nvPr>
        </p:nvSpPr>
        <p:spPr>
          <a:xfrm>
            <a:off x="457200" y="233800"/>
            <a:ext cx="8229600" cy="9717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800">
                <a:solidFill>
                  <a:srgbClr val="FFFFFF"/>
                </a:solidFill>
                <a:latin typeface="Arial"/>
                <a:ea typeface="Arial"/>
                <a:cs typeface="Arial"/>
                <a:sym typeface="Arial"/>
              </a:rPr>
              <a:t>Code of Conduct</a:t>
            </a:r>
            <a:endParaRPr sz="1800">
              <a:solidFill>
                <a:srgbClr val="FFFFFF"/>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101" name="Google Shape;101;p16"/>
          <p:cNvSpPr txBox="1"/>
          <p:nvPr/>
        </p:nvSpPr>
        <p:spPr>
          <a:xfrm>
            <a:off x="1566000" y="1455850"/>
            <a:ext cx="6012000" cy="30000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t/>
            </a:r>
            <a:endParaRPr sz="2400">
              <a:solidFill>
                <a:srgbClr val="FFFFFF"/>
              </a:solidFill>
            </a:endParaRPr>
          </a:p>
          <a:p>
            <a:pPr indent="0" lvl="0" marL="0" rtl="0" algn="ctr">
              <a:spcBef>
                <a:spcPts val="600"/>
              </a:spcBef>
              <a:spcAft>
                <a:spcPts val="0"/>
              </a:spcAft>
              <a:buNone/>
            </a:pPr>
            <a:r>
              <a:rPr lang="en" sz="2400">
                <a:solidFill>
                  <a:srgbClr val="FFFFFF"/>
                </a:solidFill>
              </a:rPr>
              <a:t>THE END</a:t>
            </a:r>
            <a:endParaRPr sz="2400">
              <a:solidFill>
                <a:srgbClr val="FFFFFF"/>
              </a:solidFill>
            </a:endParaRPr>
          </a:p>
          <a:p>
            <a:pPr indent="-228600" lvl="0" marL="457200" rtl="0" algn="ctr">
              <a:lnSpc>
                <a:spcPct val="115000"/>
              </a:lnSpc>
              <a:spcBef>
                <a:spcPts val="0"/>
              </a:spcBef>
              <a:spcAft>
                <a:spcPts val="0"/>
              </a:spcAft>
              <a:buNone/>
            </a:pPr>
            <a:r>
              <a:t/>
            </a:r>
            <a:endParaRPr sz="1800">
              <a:solidFill>
                <a:srgbClr val="FFFFFF"/>
              </a:solidFill>
            </a:endParaRPr>
          </a:p>
        </p:txBody>
      </p:sp>
      <p:pic>
        <p:nvPicPr>
          <p:cNvPr id="102" name="Google Shape;102;p16"/>
          <p:cNvPicPr preferRelativeResize="0"/>
          <p:nvPr/>
        </p:nvPicPr>
        <p:blipFill>
          <a:blip r:embed="rId3">
            <a:alphaModFix/>
          </a:blip>
          <a:stretch>
            <a:fillRect/>
          </a:stretch>
        </p:blipFill>
        <p:spPr>
          <a:xfrm>
            <a:off x="2780950" y="1455850"/>
            <a:ext cx="3582075" cy="2864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457200" y="233800"/>
            <a:ext cx="8229600" cy="9717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800">
                <a:solidFill>
                  <a:srgbClr val="FFFFFF"/>
                </a:solidFill>
                <a:latin typeface="Arial"/>
                <a:ea typeface="Arial"/>
                <a:cs typeface="Arial"/>
                <a:sym typeface="Arial"/>
              </a:rPr>
              <a:t>Code of Conduct</a:t>
            </a:r>
            <a:endParaRPr sz="1800">
              <a:solidFill>
                <a:srgbClr val="FFFFFF"/>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108" name="Google Shape;108;p17"/>
          <p:cNvSpPr txBox="1"/>
          <p:nvPr/>
        </p:nvSpPr>
        <p:spPr>
          <a:xfrm>
            <a:off x="1991850" y="1255600"/>
            <a:ext cx="6012000" cy="30000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1800"/>
              </a:spcBef>
              <a:spcAft>
                <a:spcPts val="0"/>
              </a:spcAft>
              <a:buNone/>
            </a:pPr>
            <a:r>
              <a:rPr b="1" lang="en" sz="1700">
                <a:solidFill>
                  <a:srgbClr val="FFFFFF"/>
                </a:solidFill>
              </a:rPr>
              <a:t>Respect for people</a:t>
            </a:r>
            <a:endParaRPr b="1" sz="1700">
              <a:solidFill>
                <a:srgbClr val="FFFFFF"/>
              </a:solidFill>
            </a:endParaRPr>
          </a:p>
          <a:p>
            <a:pPr indent="0" lvl="0" marL="457200" rtl="0" algn="l">
              <a:lnSpc>
                <a:spcPct val="115000"/>
              </a:lnSpc>
              <a:spcBef>
                <a:spcPts val="1800"/>
              </a:spcBef>
              <a:spcAft>
                <a:spcPts val="0"/>
              </a:spcAft>
              <a:buNone/>
            </a:pPr>
            <a:r>
              <a:rPr b="1" lang="en" sz="1700">
                <a:solidFill>
                  <a:srgbClr val="FFFFFF"/>
                </a:solidFill>
              </a:rPr>
              <a:t>Ethical practices</a:t>
            </a:r>
            <a:endParaRPr b="1" sz="1700">
              <a:solidFill>
                <a:srgbClr val="FFFFFF"/>
              </a:solidFill>
            </a:endParaRPr>
          </a:p>
          <a:p>
            <a:pPr indent="0" lvl="0" marL="457200" rtl="0" algn="l">
              <a:lnSpc>
                <a:spcPct val="115000"/>
              </a:lnSpc>
              <a:spcBef>
                <a:spcPts val="1800"/>
              </a:spcBef>
              <a:spcAft>
                <a:spcPts val="0"/>
              </a:spcAft>
              <a:buNone/>
            </a:pPr>
            <a:r>
              <a:rPr b="1" lang="en" sz="1700">
                <a:solidFill>
                  <a:srgbClr val="FFFFFF"/>
                </a:solidFill>
              </a:rPr>
              <a:t>Fairness</a:t>
            </a:r>
            <a:endParaRPr b="1" sz="1700">
              <a:solidFill>
                <a:srgbClr val="FFFFFF"/>
              </a:solidFill>
            </a:endParaRPr>
          </a:p>
          <a:p>
            <a:pPr indent="0" lvl="0" marL="457200" rtl="0" algn="l">
              <a:lnSpc>
                <a:spcPct val="115000"/>
              </a:lnSpc>
              <a:spcBef>
                <a:spcPts val="1800"/>
              </a:spcBef>
              <a:spcAft>
                <a:spcPts val="0"/>
              </a:spcAft>
              <a:buNone/>
            </a:pPr>
            <a:r>
              <a:rPr b="1" lang="en" sz="1700">
                <a:solidFill>
                  <a:srgbClr val="FFFFFF"/>
                </a:solidFill>
              </a:rPr>
              <a:t>Legal requirements</a:t>
            </a:r>
            <a:endParaRPr b="1" sz="1700">
              <a:solidFill>
                <a:srgbClr val="FFFFFF"/>
              </a:solidFill>
            </a:endParaRPr>
          </a:p>
          <a:p>
            <a:pPr indent="0" lvl="0" marL="457200" rtl="0" algn="l">
              <a:lnSpc>
                <a:spcPct val="115000"/>
              </a:lnSpc>
              <a:spcBef>
                <a:spcPts val="1800"/>
              </a:spcBef>
              <a:spcAft>
                <a:spcPts val="0"/>
              </a:spcAft>
              <a:buNone/>
            </a:pPr>
            <a:r>
              <a:rPr b="1" lang="en" sz="1700">
                <a:solidFill>
                  <a:srgbClr val="FFFFFF"/>
                </a:solidFill>
              </a:rPr>
              <a:t>Safety</a:t>
            </a:r>
            <a:endParaRPr b="1" sz="1700">
              <a:solidFill>
                <a:srgbClr val="FFFFFF"/>
              </a:solidFill>
            </a:endParaRPr>
          </a:p>
          <a:p>
            <a:pPr indent="0" lvl="0" marL="457200" rtl="0" algn="l">
              <a:lnSpc>
                <a:spcPct val="115000"/>
              </a:lnSpc>
              <a:spcBef>
                <a:spcPts val="1800"/>
              </a:spcBef>
              <a:spcAft>
                <a:spcPts val="0"/>
              </a:spcAft>
              <a:buNone/>
            </a:pPr>
            <a:r>
              <a:rPr b="1" lang="en" sz="1700">
                <a:solidFill>
                  <a:srgbClr val="FFFFFF"/>
                </a:solidFill>
              </a:rPr>
              <a:t>Environmental regulations</a:t>
            </a:r>
            <a:endParaRPr sz="2400">
              <a:solidFill>
                <a:srgbClr val="FFFFFF"/>
              </a:solidFill>
            </a:endParaRPr>
          </a:p>
          <a:p>
            <a:pPr indent="0" lvl="0" marL="0" rtl="0" algn="l">
              <a:spcBef>
                <a:spcPts val="600"/>
              </a:spcBef>
              <a:spcAft>
                <a:spcPts val="0"/>
              </a:spcAft>
              <a:buNone/>
            </a:pPr>
            <a:r>
              <a:t/>
            </a:r>
            <a:endParaRPr sz="2400">
              <a:solidFill>
                <a:srgbClr val="FFFFFF"/>
              </a:solidFill>
            </a:endParaRPr>
          </a:p>
          <a:p>
            <a:pPr indent="-228600" lvl="0" marL="457200" rtl="0" algn="ctr">
              <a:lnSpc>
                <a:spcPct val="115000"/>
              </a:lnSpc>
              <a:spcBef>
                <a:spcPts val="0"/>
              </a:spcBef>
              <a:spcAft>
                <a:spcPts val="0"/>
              </a:spcAft>
              <a:buNone/>
            </a:pPr>
            <a:r>
              <a:t/>
            </a:r>
            <a:endParaRPr sz="1800">
              <a:solidFill>
                <a:srgbClr val="FFFFFF"/>
              </a:solidFill>
            </a:endParaRPr>
          </a:p>
        </p:txBody>
      </p:sp>
      <p:pic>
        <p:nvPicPr>
          <p:cNvPr id="109" name="Google Shape;109;p17"/>
          <p:cNvPicPr preferRelativeResize="0"/>
          <p:nvPr/>
        </p:nvPicPr>
        <p:blipFill>
          <a:blip r:embed="rId3">
            <a:alphaModFix/>
          </a:blip>
          <a:stretch>
            <a:fillRect/>
          </a:stretch>
        </p:blipFill>
        <p:spPr>
          <a:xfrm>
            <a:off x="5769600" y="1375075"/>
            <a:ext cx="617949" cy="577075"/>
          </a:xfrm>
          <a:prstGeom prst="rect">
            <a:avLst/>
          </a:prstGeom>
          <a:noFill/>
          <a:ln>
            <a:noFill/>
          </a:ln>
        </p:spPr>
      </p:pic>
      <p:pic>
        <p:nvPicPr>
          <p:cNvPr id="110" name="Google Shape;110;p17"/>
          <p:cNvPicPr preferRelativeResize="0"/>
          <p:nvPr/>
        </p:nvPicPr>
        <p:blipFill>
          <a:blip r:embed="rId3">
            <a:alphaModFix/>
          </a:blip>
          <a:stretch>
            <a:fillRect/>
          </a:stretch>
        </p:blipFill>
        <p:spPr>
          <a:xfrm>
            <a:off x="5769600" y="1880588"/>
            <a:ext cx="617949" cy="577075"/>
          </a:xfrm>
          <a:prstGeom prst="rect">
            <a:avLst/>
          </a:prstGeom>
          <a:noFill/>
          <a:ln>
            <a:noFill/>
          </a:ln>
        </p:spPr>
      </p:pic>
      <p:pic>
        <p:nvPicPr>
          <p:cNvPr id="111" name="Google Shape;111;p17"/>
          <p:cNvPicPr preferRelativeResize="0"/>
          <p:nvPr/>
        </p:nvPicPr>
        <p:blipFill>
          <a:blip r:embed="rId3">
            <a:alphaModFix/>
          </a:blip>
          <a:stretch>
            <a:fillRect/>
          </a:stretch>
        </p:blipFill>
        <p:spPr>
          <a:xfrm>
            <a:off x="5769600" y="2383413"/>
            <a:ext cx="617949" cy="577075"/>
          </a:xfrm>
          <a:prstGeom prst="rect">
            <a:avLst/>
          </a:prstGeom>
          <a:noFill/>
          <a:ln>
            <a:noFill/>
          </a:ln>
        </p:spPr>
      </p:pic>
      <p:pic>
        <p:nvPicPr>
          <p:cNvPr id="112" name="Google Shape;112;p17"/>
          <p:cNvPicPr preferRelativeResize="0"/>
          <p:nvPr/>
        </p:nvPicPr>
        <p:blipFill>
          <a:blip r:embed="rId3">
            <a:alphaModFix/>
          </a:blip>
          <a:stretch>
            <a:fillRect/>
          </a:stretch>
        </p:blipFill>
        <p:spPr>
          <a:xfrm>
            <a:off x="5769600" y="2893600"/>
            <a:ext cx="617949" cy="577075"/>
          </a:xfrm>
          <a:prstGeom prst="rect">
            <a:avLst/>
          </a:prstGeom>
          <a:noFill/>
          <a:ln>
            <a:noFill/>
          </a:ln>
        </p:spPr>
      </p:pic>
      <p:pic>
        <p:nvPicPr>
          <p:cNvPr id="113" name="Google Shape;113;p17"/>
          <p:cNvPicPr preferRelativeResize="0"/>
          <p:nvPr/>
        </p:nvPicPr>
        <p:blipFill>
          <a:blip r:embed="rId4">
            <a:alphaModFix/>
          </a:blip>
          <a:stretch>
            <a:fillRect/>
          </a:stretch>
        </p:blipFill>
        <p:spPr>
          <a:xfrm>
            <a:off x="5736813" y="3527515"/>
            <a:ext cx="409127" cy="432335"/>
          </a:xfrm>
          <a:prstGeom prst="rect">
            <a:avLst/>
          </a:prstGeom>
          <a:noFill/>
          <a:ln>
            <a:noFill/>
          </a:ln>
        </p:spPr>
      </p:pic>
      <p:pic>
        <p:nvPicPr>
          <p:cNvPr id="114" name="Google Shape;114;p17"/>
          <p:cNvPicPr preferRelativeResize="0"/>
          <p:nvPr/>
        </p:nvPicPr>
        <p:blipFill>
          <a:blip r:embed="rId4">
            <a:alphaModFix/>
          </a:blip>
          <a:stretch>
            <a:fillRect/>
          </a:stretch>
        </p:blipFill>
        <p:spPr>
          <a:xfrm>
            <a:off x="5769588" y="4122440"/>
            <a:ext cx="409127" cy="4323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Employment Diversity Tagline</a:t>
            </a:r>
            <a:endParaRPr/>
          </a:p>
        </p:txBody>
      </p:sp>
      <p:sp>
        <p:nvSpPr>
          <p:cNvPr id="120" name="Google Shape;120;p18"/>
          <p:cNvSpPr txBox="1"/>
          <p:nvPr>
            <p:ph idx="1" type="body"/>
          </p:nvPr>
        </p:nvSpPr>
        <p:spPr>
          <a:xfrm>
            <a:off x="1005600" y="1200150"/>
            <a:ext cx="7132800" cy="3628200"/>
          </a:xfrm>
          <a:prstGeom prst="rect">
            <a:avLst/>
          </a:prstGeom>
        </p:spPr>
        <p:txBody>
          <a:bodyPr anchorCtr="0" anchor="t" bIns="91425" lIns="91425" spcFirstLastPara="1" rIns="91425" wrap="square" tIns="91425">
            <a:noAutofit/>
          </a:bodyPr>
          <a:lstStyle/>
          <a:p>
            <a:pPr indent="0" lvl="0" marL="0" rtl="0" algn="ctr">
              <a:lnSpc>
                <a:spcPct val="112500"/>
              </a:lnSpc>
              <a:spcBef>
                <a:spcPts val="0"/>
              </a:spcBef>
              <a:spcAft>
                <a:spcPts val="0"/>
              </a:spcAft>
              <a:buNone/>
            </a:pPr>
            <a:r>
              <a:t/>
            </a:r>
            <a:endParaRPr b="1" sz="3600">
              <a:solidFill>
                <a:schemeClr val="dk1"/>
              </a:solidFill>
              <a:highlight>
                <a:srgbClr val="FFFC00"/>
              </a:highlight>
              <a:latin typeface="Playfair Display"/>
              <a:ea typeface="Playfair Display"/>
              <a:cs typeface="Playfair Display"/>
              <a:sym typeface="Playfair Display"/>
            </a:endParaRPr>
          </a:p>
          <a:p>
            <a:pPr indent="0" lvl="0" marL="0" rtl="0" algn="ctr">
              <a:lnSpc>
                <a:spcPct val="112500"/>
              </a:lnSpc>
              <a:spcBef>
                <a:spcPts val="0"/>
              </a:spcBef>
              <a:spcAft>
                <a:spcPts val="0"/>
              </a:spcAft>
              <a:buClr>
                <a:schemeClr val="dk1"/>
              </a:buClr>
              <a:buSzPts val="1100"/>
              <a:buFont typeface="Arial"/>
              <a:buNone/>
            </a:pPr>
            <a:r>
              <a:rPr b="1" lang="en" sz="3600">
                <a:solidFill>
                  <a:schemeClr val="dk1"/>
                </a:solidFill>
                <a:highlight>
                  <a:srgbClr val="FFFC00"/>
                </a:highlight>
                <a:latin typeface="Playfair Display"/>
                <a:ea typeface="Playfair Display"/>
                <a:cs typeface="Playfair Display"/>
                <a:sym typeface="Playfair Display"/>
              </a:rPr>
              <a:t>Be Yourself, Every Day</a:t>
            </a:r>
            <a:endParaRPr b="1" sz="3600">
              <a:solidFill>
                <a:schemeClr val="dk1"/>
              </a:solidFill>
              <a:highlight>
                <a:srgbClr val="FFFC00"/>
              </a:highlight>
              <a:latin typeface="Playfair Display"/>
              <a:ea typeface="Playfair Display"/>
              <a:cs typeface="Playfair Display"/>
              <a:sym typeface="Playfair Display"/>
            </a:endParaRPr>
          </a:p>
          <a:p>
            <a:pPr indent="0" lvl="0" marL="0" rtl="0" algn="l">
              <a:spcBef>
                <a:spcPts val="600"/>
              </a:spcBef>
              <a:spcAft>
                <a:spcPts val="0"/>
              </a:spcAft>
              <a:buNone/>
            </a:pPr>
            <a:r>
              <a:t/>
            </a:r>
            <a:endParaRPr sz="1400">
              <a:solidFill>
                <a:srgbClr val="FFFFFF"/>
              </a:solidFill>
              <a:latin typeface="Playfair Display"/>
              <a:ea typeface="Playfair Display"/>
              <a:cs typeface="Playfair Display"/>
              <a:sym typeface="Playfair Display"/>
            </a:endParaRPr>
          </a:p>
        </p:txBody>
      </p:sp>
      <p:pic>
        <p:nvPicPr>
          <p:cNvPr id="121" name="Google Shape;121;p18"/>
          <p:cNvPicPr preferRelativeResize="0"/>
          <p:nvPr/>
        </p:nvPicPr>
        <p:blipFill>
          <a:blip r:embed="rId3">
            <a:alphaModFix/>
          </a:blip>
          <a:stretch>
            <a:fillRect/>
          </a:stretch>
        </p:blipFill>
        <p:spPr>
          <a:xfrm>
            <a:off x="3422675" y="2688399"/>
            <a:ext cx="2143125" cy="195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FFFF"/>
                </a:solidFill>
              </a:rPr>
              <a:t>Fair Treatment for Protected classes </a:t>
            </a:r>
            <a:endParaRPr sz="2800">
              <a:solidFill>
                <a:srgbClr val="FFFFFF"/>
              </a:solidFill>
            </a:endParaRPr>
          </a:p>
          <a:p>
            <a:pPr indent="0" lvl="0" marL="0" rtl="0" algn="ctr">
              <a:spcBef>
                <a:spcPts val="0"/>
              </a:spcBef>
              <a:spcAft>
                <a:spcPts val="0"/>
              </a:spcAft>
              <a:buNone/>
            </a:pPr>
            <a:r>
              <a:rPr lang="en" sz="1800">
                <a:solidFill>
                  <a:srgbClr val="FFFFFF"/>
                </a:solidFill>
              </a:rPr>
              <a:t>Employment Inclusion Programs</a:t>
            </a:r>
            <a:endParaRPr sz="1800">
              <a:solidFill>
                <a:srgbClr val="FFFFFF"/>
              </a:solidFill>
            </a:endParaRPr>
          </a:p>
        </p:txBody>
      </p:sp>
      <p:graphicFrame>
        <p:nvGraphicFramePr>
          <p:cNvPr id="127" name="Google Shape;127;p19"/>
          <p:cNvGraphicFramePr/>
          <p:nvPr/>
        </p:nvGraphicFramePr>
        <p:xfrm>
          <a:off x="44563" y="1155950"/>
          <a:ext cx="3000000" cy="3000000"/>
        </p:xfrm>
        <a:graphic>
          <a:graphicData uri="http://schemas.openxmlformats.org/drawingml/2006/table">
            <a:tbl>
              <a:tblPr>
                <a:noFill/>
                <a:tableStyleId>{C6C1597E-2A05-4452-97D6-2782F8B1E9CB}</a:tableStyleId>
              </a:tblPr>
              <a:tblGrid>
                <a:gridCol w="1797775"/>
                <a:gridCol w="1797775"/>
                <a:gridCol w="1797775"/>
                <a:gridCol w="1797775"/>
                <a:gridCol w="1797775"/>
              </a:tblGrid>
              <a:tr h="689600">
                <a:tc>
                  <a:txBody>
                    <a:bodyPr/>
                    <a:lstStyle/>
                    <a:p>
                      <a:pPr indent="0" lvl="0" marL="0" rtl="0" algn="ctr">
                        <a:spcBef>
                          <a:spcPts val="600"/>
                        </a:spcBef>
                        <a:spcAft>
                          <a:spcPts val="0"/>
                        </a:spcAft>
                        <a:buNone/>
                      </a:pPr>
                      <a:r>
                        <a:rPr b="1" lang="en" sz="1800">
                          <a:solidFill>
                            <a:srgbClr val="FFFF00"/>
                          </a:solidFill>
                          <a:latin typeface="Playfair Display"/>
                          <a:ea typeface="Playfair Display"/>
                          <a:cs typeface="Playfair Display"/>
                          <a:sym typeface="Playfair Display"/>
                        </a:rPr>
                        <a:t>SnapPride</a:t>
                      </a:r>
                      <a:endParaRPr b="1" sz="1800">
                        <a:solidFill>
                          <a:srgbClr val="FFFF00"/>
                        </a:solidFill>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600"/>
                        </a:spcBef>
                        <a:spcAft>
                          <a:spcPts val="0"/>
                        </a:spcAft>
                        <a:buNone/>
                      </a:pPr>
                      <a:r>
                        <a:rPr b="1" lang="en" sz="1800">
                          <a:solidFill>
                            <a:srgbClr val="FFFF00"/>
                          </a:solidFill>
                          <a:latin typeface="Playfair Display"/>
                          <a:ea typeface="Playfair Display"/>
                          <a:cs typeface="Playfair Display"/>
                          <a:sym typeface="Playfair Display"/>
                        </a:rPr>
                        <a:t>SnapNoir</a:t>
                      </a:r>
                      <a:endParaRPr b="1" sz="1800">
                        <a:solidFill>
                          <a:srgbClr val="FFFF00"/>
                        </a:solidFill>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600"/>
                        </a:spcBef>
                        <a:spcAft>
                          <a:spcPts val="0"/>
                        </a:spcAft>
                        <a:buNone/>
                      </a:pPr>
                      <a:r>
                        <a:rPr b="1" lang="en" sz="1800">
                          <a:solidFill>
                            <a:srgbClr val="FFFF00"/>
                          </a:solidFill>
                          <a:latin typeface="Playfair Display"/>
                          <a:ea typeface="Playfair Display"/>
                          <a:cs typeface="Playfair Display"/>
                          <a:sym typeface="Playfair Display"/>
                        </a:rPr>
                        <a:t>SnapVets</a:t>
                      </a:r>
                      <a:endParaRPr b="1" sz="1800">
                        <a:solidFill>
                          <a:srgbClr val="FFFF00"/>
                        </a:solidFill>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600"/>
                        </a:spcBef>
                        <a:spcAft>
                          <a:spcPts val="0"/>
                        </a:spcAft>
                        <a:buNone/>
                      </a:pPr>
                      <a:r>
                        <a:rPr b="1" lang="en" sz="1800">
                          <a:solidFill>
                            <a:srgbClr val="FFFF00"/>
                          </a:solidFill>
                          <a:latin typeface="Playfair Display"/>
                          <a:ea typeface="Playfair Display"/>
                          <a:cs typeface="Playfair Display"/>
                          <a:sym typeface="Playfair Display"/>
                        </a:rPr>
                        <a:t>L</a:t>
                      </a:r>
                      <a:r>
                        <a:rPr b="1" lang="en" sz="1800">
                          <a:solidFill>
                            <a:srgbClr val="FFFF00"/>
                          </a:solidFill>
                          <a:latin typeface="Playfair Display"/>
                          <a:ea typeface="Playfair Display"/>
                          <a:cs typeface="Playfair Display"/>
                          <a:sym typeface="Playfair Display"/>
                        </a:rPr>
                        <a:t>ady Chillahs</a:t>
                      </a:r>
                      <a:endParaRPr b="1" sz="1800">
                        <a:solidFill>
                          <a:srgbClr val="FFFF00"/>
                        </a:solidFill>
                        <a:latin typeface="Playfair Display"/>
                        <a:ea typeface="Playfair Display"/>
                        <a:cs typeface="Playfair Display"/>
                        <a:sym typeface="Playfair Display"/>
                      </a:endParaRPr>
                    </a:p>
                  </a:txBody>
                  <a:tcPr marT="91425" marB="91425" marR="91425" marL="91425"/>
                </a:tc>
                <a:tc>
                  <a:txBody>
                    <a:bodyPr/>
                    <a:lstStyle/>
                    <a:p>
                      <a:pPr indent="0" lvl="0" marL="0" rtl="0" algn="ctr">
                        <a:spcBef>
                          <a:spcPts val="600"/>
                        </a:spcBef>
                        <a:spcAft>
                          <a:spcPts val="0"/>
                        </a:spcAft>
                        <a:buNone/>
                      </a:pPr>
                      <a:r>
                        <a:rPr b="1" lang="en" sz="1800">
                          <a:solidFill>
                            <a:srgbClr val="FFFF00"/>
                          </a:solidFill>
                          <a:latin typeface="Playfair Display"/>
                          <a:ea typeface="Playfair Display"/>
                          <a:cs typeface="Playfair Display"/>
                          <a:sym typeface="Playfair Display"/>
                        </a:rPr>
                        <a:t>Los Snaps</a:t>
                      </a:r>
                      <a:endParaRPr b="1" sz="1800">
                        <a:solidFill>
                          <a:srgbClr val="FFFF00"/>
                        </a:solidFill>
                        <a:latin typeface="Playfair Display"/>
                        <a:ea typeface="Playfair Display"/>
                        <a:cs typeface="Playfair Display"/>
                        <a:sym typeface="Playfair Display"/>
                      </a:endParaRPr>
                    </a:p>
                  </a:txBody>
                  <a:tcPr marT="91425" marB="91425" marR="91425" marL="91425"/>
                </a:tc>
              </a:tr>
              <a:tr h="3070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28" name="Google Shape;128;p19"/>
          <p:cNvPicPr preferRelativeResize="0"/>
          <p:nvPr/>
        </p:nvPicPr>
        <p:blipFill>
          <a:blip r:embed="rId3">
            <a:alphaModFix/>
          </a:blip>
          <a:stretch>
            <a:fillRect/>
          </a:stretch>
        </p:blipFill>
        <p:spPr>
          <a:xfrm>
            <a:off x="5550650" y="1976000"/>
            <a:ext cx="1622840" cy="2737625"/>
          </a:xfrm>
          <a:prstGeom prst="rect">
            <a:avLst/>
          </a:prstGeom>
          <a:noFill/>
          <a:ln>
            <a:noFill/>
          </a:ln>
        </p:spPr>
      </p:pic>
      <p:pic>
        <p:nvPicPr>
          <p:cNvPr id="129" name="Google Shape;129;p19"/>
          <p:cNvPicPr preferRelativeResize="0"/>
          <p:nvPr/>
        </p:nvPicPr>
        <p:blipFill>
          <a:blip r:embed="rId4">
            <a:alphaModFix/>
          </a:blip>
          <a:stretch>
            <a:fillRect/>
          </a:stretch>
        </p:blipFill>
        <p:spPr>
          <a:xfrm>
            <a:off x="1891700" y="1976000"/>
            <a:ext cx="1681625" cy="2737625"/>
          </a:xfrm>
          <a:prstGeom prst="rect">
            <a:avLst/>
          </a:prstGeom>
          <a:noFill/>
          <a:ln>
            <a:noFill/>
          </a:ln>
        </p:spPr>
      </p:pic>
      <p:pic>
        <p:nvPicPr>
          <p:cNvPr id="130" name="Google Shape;130;p19"/>
          <p:cNvPicPr preferRelativeResize="0"/>
          <p:nvPr/>
        </p:nvPicPr>
        <p:blipFill>
          <a:blip r:embed="rId5">
            <a:alphaModFix/>
          </a:blip>
          <a:stretch>
            <a:fillRect/>
          </a:stretch>
        </p:blipFill>
        <p:spPr>
          <a:xfrm>
            <a:off x="102725" y="1945105"/>
            <a:ext cx="1622850" cy="2735846"/>
          </a:xfrm>
          <a:prstGeom prst="rect">
            <a:avLst/>
          </a:prstGeom>
          <a:noFill/>
          <a:ln>
            <a:noFill/>
          </a:ln>
        </p:spPr>
      </p:pic>
      <p:pic>
        <p:nvPicPr>
          <p:cNvPr id="131" name="Google Shape;131;p19"/>
          <p:cNvPicPr preferRelativeResize="0"/>
          <p:nvPr/>
        </p:nvPicPr>
        <p:blipFill>
          <a:blip r:embed="rId6">
            <a:alphaModFix/>
          </a:blip>
          <a:stretch>
            <a:fillRect/>
          </a:stretch>
        </p:blipFill>
        <p:spPr>
          <a:xfrm>
            <a:off x="7311750" y="1976000"/>
            <a:ext cx="1681625" cy="2737638"/>
          </a:xfrm>
          <a:prstGeom prst="rect">
            <a:avLst/>
          </a:prstGeom>
          <a:noFill/>
          <a:ln>
            <a:noFill/>
          </a:ln>
        </p:spPr>
      </p:pic>
      <p:pic>
        <p:nvPicPr>
          <p:cNvPr id="132" name="Google Shape;132;p19"/>
          <p:cNvPicPr preferRelativeResize="0"/>
          <p:nvPr/>
        </p:nvPicPr>
        <p:blipFill>
          <a:blip r:embed="rId7">
            <a:alphaModFix/>
          </a:blip>
          <a:stretch>
            <a:fillRect/>
          </a:stretch>
        </p:blipFill>
        <p:spPr>
          <a:xfrm>
            <a:off x="3677850" y="1959725"/>
            <a:ext cx="1681625" cy="277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457200" y="0"/>
            <a:ext cx="8229600" cy="8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Employment Challenges</a:t>
            </a:r>
            <a:endParaRPr/>
          </a:p>
        </p:txBody>
      </p:sp>
      <p:sp>
        <p:nvSpPr>
          <p:cNvPr id="138" name="Google Shape;138;p20"/>
          <p:cNvSpPr txBox="1"/>
          <p:nvPr>
            <p:ph idx="1" type="body"/>
          </p:nvPr>
        </p:nvSpPr>
        <p:spPr>
          <a:xfrm>
            <a:off x="457200" y="964850"/>
            <a:ext cx="8325600" cy="3859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rgbClr val="000000"/>
                </a:solidFill>
                <a:highlight>
                  <a:srgbClr val="FFD900"/>
                </a:highlight>
                <a:latin typeface="Playfair Display"/>
                <a:ea typeface="Playfair Display"/>
                <a:cs typeface="Playfair Display"/>
                <a:sym typeface="Playfair Display"/>
              </a:rPr>
              <a:t>“Insiders say working at Snapchat is like swimming in a shark tank”</a:t>
            </a:r>
            <a:endParaRPr sz="1500">
              <a:solidFill>
                <a:srgbClr val="000000"/>
              </a:solidFill>
              <a:highlight>
                <a:srgbClr val="FFD900"/>
              </a:highlight>
              <a:latin typeface="Playfair Display"/>
              <a:ea typeface="Playfair Display"/>
              <a:cs typeface="Playfair Display"/>
              <a:sym typeface="Playfair Display"/>
            </a:endParaRPr>
          </a:p>
          <a:p>
            <a:pPr indent="-323850" lvl="0" marL="457200" rtl="0" algn="l">
              <a:lnSpc>
                <a:spcPct val="100000"/>
              </a:lnSpc>
              <a:spcBef>
                <a:spcPts val="160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Snap has been plagued by corporate governance issues such as </a:t>
            </a:r>
            <a:endParaRPr sz="1500">
              <a:solidFill>
                <a:srgbClr val="FFFFFF"/>
              </a:solidFill>
              <a:latin typeface="Playfair Display"/>
              <a:ea typeface="Playfair Display"/>
              <a:cs typeface="Playfair Display"/>
              <a:sym typeface="Playfair Display"/>
            </a:endParaRPr>
          </a:p>
          <a:p>
            <a:pPr indent="-323850" lvl="0" marL="1371600" rtl="0" algn="l">
              <a:lnSpc>
                <a:spcPct val="100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Inappropriate relationships</a:t>
            </a:r>
            <a:endParaRPr sz="1500">
              <a:solidFill>
                <a:srgbClr val="FFFFFF"/>
              </a:solidFill>
              <a:latin typeface="Playfair Display"/>
              <a:ea typeface="Playfair Display"/>
              <a:cs typeface="Playfair Display"/>
              <a:sym typeface="Playfair Display"/>
            </a:endParaRPr>
          </a:p>
          <a:p>
            <a:pPr indent="-323850" lvl="0" marL="1371600" rtl="0" algn="l">
              <a:lnSpc>
                <a:spcPct val="100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Short-lived Chief executives</a:t>
            </a:r>
            <a:endParaRPr sz="1500">
              <a:solidFill>
                <a:srgbClr val="FFFFFF"/>
              </a:solidFill>
              <a:latin typeface="Playfair Display"/>
              <a:ea typeface="Playfair Display"/>
              <a:cs typeface="Playfair Display"/>
              <a:sym typeface="Playfair Display"/>
            </a:endParaRPr>
          </a:p>
          <a:p>
            <a:pPr indent="-323850" lvl="0" marL="1371600" rtl="0" algn="l">
              <a:lnSpc>
                <a:spcPct val="115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FBI/DOJ/SEC investigations</a:t>
            </a:r>
            <a:endParaRPr sz="1500">
              <a:solidFill>
                <a:srgbClr val="FFFFFF"/>
              </a:solidFill>
              <a:latin typeface="Playfair Display"/>
              <a:ea typeface="Playfair Display"/>
              <a:cs typeface="Playfair Display"/>
              <a:sym typeface="Playfair Display"/>
            </a:endParaRPr>
          </a:p>
          <a:p>
            <a:pPr indent="-323850" lvl="0" marL="457200" rtl="0" algn="l">
              <a:lnSpc>
                <a:spcPct val="100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Fired overworked staffs because of being “incomponent” </a:t>
            </a:r>
            <a:endParaRPr sz="1500">
              <a:solidFill>
                <a:srgbClr val="FFFFFF"/>
              </a:solidFill>
              <a:latin typeface="Playfair Display"/>
              <a:ea typeface="Playfair Display"/>
              <a:cs typeface="Playfair Display"/>
              <a:sym typeface="Playfair Display"/>
            </a:endParaRPr>
          </a:p>
          <a:p>
            <a:pPr indent="-323850" lvl="0" marL="1371600" rtl="0" algn="l">
              <a:lnSpc>
                <a:spcPct val="100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Lack of training </a:t>
            </a:r>
            <a:endParaRPr sz="1500">
              <a:solidFill>
                <a:srgbClr val="FFFFFF"/>
              </a:solidFill>
              <a:latin typeface="Playfair Display"/>
              <a:ea typeface="Playfair Display"/>
              <a:cs typeface="Playfair Display"/>
              <a:sym typeface="Playfair Display"/>
            </a:endParaRPr>
          </a:p>
          <a:p>
            <a:pPr indent="-323850" lvl="0" marL="1371600" rtl="0" algn="l">
              <a:lnSpc>
                <a:spcPct val="115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Hostile work environment</a:t>
            </a:r>
            <a:endParaRPr sz="1500">
              <a:solidFill>
                <a:srgbClr val="FFFFFF"/>
              </a:solidFill>
              <a:latin typeface="Playfair Display"/>
              <a:ea typeface="Playfair Display"/>
              <a:cs typeface="Playfair Display"/>
              <a:sym typeface="Playfair Display"/>
            </a:endParaRPr>
          </a:p>
          <a:p>
            <a:pPr indent="-323850" lvl="0" marL="457200" rtl="0" algn="l">
              <a:lnSpc>
                <a:spcPct val="100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Former employees have reported that Snap management stifles dissent</a:t>
            </a:r>
            <a:endParaRPr sz="1500">
              <a:solidFill>
                <a:srgbClr val="FFFFFF"/>
              </a:solidFill>
              <a:latin typeface="Playfair Display"/>
              <a:ea typeface="Playfair Display"/>
              <a:cs typeface="Playfair Display"/>
              <a:sym typeface="Playfair Display"/>
            </a:endParaRPr>
          </a:p>
          <a:p>
            <a:pPr indent="-323850" lvl="0" marL="1371600" rtl="0" algn="l">
              <a:spcBef>
                <a:spcPts val="0"/>
              </a:spcBef>
              <a:spcAft>
                <a:spcPts val="0"/>
              </a:spcAft>
              <a:buClr>
                <a:srgbClr val="FFFFFF"/>
              </a:buClr>
              <a:buSzPts val="1500"/>
              <a:buFont typeface="Playfair Display"/>
              <a:buChar char="-"/>
            </a:pPr>
            <a:r>
              <a:rPr lang="en" sz="1500">
                <a:solidFill>
                  <a:schemeClr val="lt1"/>
                </a:solidFill>
                <a:latin typeface="Playfair Display"/>
                <a:ea typeface="Playfair Display"/>
                <a:cs typeface="Playfair Display"/>
                <a:sym typeface="Playfair Display"/>
              </a:rPr>
              <a:t>Issues with Redesigning</a:t>
            </a:r>
            <a:endParaRPr sz="1500">
              <a:solidFill>
                <a:srgbClr val="FFFFFF"/>
              </a:solidFill>
              <a:latin typeface="Playfair Display"/>
              <a:ea typeface="Playfair Display"/>
              <a:cs typeface="Playfair Display"/>
              <a:sym typeface="Playfair Display"/>
            </a:endParaRPr>
          </a:p>
          <a:p>
            <a:pPr indent="-323850" lvl="0" marL="1371600" rtl="0" algn="l">
              <a:lnSpc>
                <a:spcPct val="100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Constructive discharge of </a:t>
            </a:r>
            <a:r>
              <a:rPr lang="en" sz="1500">
                <a:solidFill>
                  <a:srgbClr val="FFFFFF"/>
                </a:solidFill>
                <a:latin typeface="Playfair Display"/>
                <a:ea typeface="Playfair Display"/>
                <a:cs typeface="Playfair Display"/>
                <a:sym typeface="Playfair Display"/>
              </a:rPr>
              <a:t>employees with difference of opinion</a:t>
            </a:r>
            <a:endParaRPr sz="1500">
              <a:solidFill>
                <a:srgbClr val="FFFFFF"/>
              </a:solidFill>
              <a:latin typeface="Playfair Display"/>
              <a:ea typeface="Playfair Display"/>
              <a:cs typeface="Playfair Display"/>
              <a:sym typeface="Playfair Display"/>
            </a:endParaRPr>
          </a:p>
          <a:p>
            <a:pPr indent="-323850" lvl="0" marL="1371600" rtl="0" algn="l">
              <a:lnSpc>
                <a:spcPct val="115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Wrongful</a:t>
            </a:r>
            <a:r>
              <a:rPr lang="en" sz="1500">
                <a:solidFill>
                  <a:srgbClr val="FFFFFF"/>
                </a:solidFill>
                <a:latin typeface="Playfair Display"/>
                <a:ea typeface="Playfair Display"/>
                <a:cs typeface="Playfair Display"/>
                <a:sym typeface="Playfair Display"/>
              </a:rPr>
              <a:t> termination of a </a:t>
            </a:r>
            <a:r>
              <a:rPr lang="en" sz="1500">
                <a:solidFill>
                  <a:srgbClr val="FFFFFF"/>
                </a:solidFill>
                <a:latin typeface="Playfair Display"/>
                <a:ea typeface="Playfair Display"/>
                <a:cs typeface="Playfair Display"/>
                <a:sym typeface="Playfair Display"/>
              </a:rPr>
              <a:t>whistleblower</a:t>
            </a:r>
            <a:r>
              <a:rPr lang="en" sz="1500">
                <a:solidFill>
                  <a:srgbClr val="FFFFFF"/>
                </a:solidFill>
                <a:latin typeface="Playfair Display"/>
                <a:ea typeface="Playfair Display"/>
                <a:cs typeface="Playfair Display"/>
                <a:sym typeface="Playfair Display"/>
              </a:rPr>
              <a:t> employee who claimed inaccuracies in the reporting of DAUs</a:t>
            </a:r>
            <a:endParaRPr sz="1500">
              <a:solidFill>
                <a:srgbClr val="FFFFFF"/>
              </a:solidFill>
              <a:latin typeface="Playfair Display"/>
              <a:ea typeface="Playfair Display"/>
              <a:cs typeface="Playfair Display"/>
              <a:sym typeface="Playfair Display"/>
            </a:endParaRPr>
          </a:p>
          <a:p>
            <a:pPr indent="-323850" lvl="0" marL="457200" rtl="0" algn="l">
              <a:lnSpc>
                <a:spcPct val="150000"/>
              </a:lnSpc>
              <a:spcBef>
                <a:spcPts val="0"/>
              </a:spcBef>
              <a:spcAft>
                <a:spcPts val="0"/>
              </a:spcAft>
              <a:buClr>
                <a:srgbClr val="FFFFFF"/>
              </a:buClr>
              <a:buSzPts val="1500"/>
              <a:buFont typeface="Playfair Display"/>
              <a:buChar char="-"/>
            </a:pPr>
            <a:r>
              <a:rPr lang="en" sz="1500">
                <a:solidFill>
                  <a:srgbClr val="FFFFFF"/>
                </a:solidFill>
                <a:latin typeface="Playfair Display"/>
                <a:ea typeface="Playfair Display"/>
                <a:cs typeface="Playfair Display"/>
                <a:sym typeface="Playfair Display"/>
              </a:rPr>
              <a:t>In a survey, 39.2% employees admit that they regret joining Snap</a:t>
            </a:r>
            <a:endParaRPr sz="1500">
              <a:solidFill>
                <a:srgbClr val="FFFFFF"/>
              </a:solidFill>
              <a:latin typeface="Playfair Display"/>
              <a:ea typeface="Playfair Display"/>
              <a:cs typeface="Playfair Display"/>
              <a:sym typeface="Playfair Display"/>
            </a:endParaRPr>
          </a:p>
        </p:txBody>
      </p:sp>
      <p:pic>
        <p:nvPicPr>
          <p:cNvPr id="139" name="Google Shape;139;p20"/>
          <p:cNvPicPr preferRelativeResize="0"/>
          <p:nvPr/>
        </p:nvPicPr>
        <p:blipFill rotWithShape="1">
          <a:blip r:embed="rId3">
            <a:alphaModFix/>
          </a:blip>
          <a:srcRect b="0" l="32268" r="32553" t="0"/>
          <a:stretch/>
        </p:blipFill>
        <p:spPr>
          <a:xfrm>
            <a:off x="7361850" y="1315350"/>
            <a:ext cx="1560375" cy="2471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Gender Discrimination issues</a:t>
            </a:r>
            <a:endParaRPr/>
          </a:p>
        </p:txBody>
      </p:sp>
      <p:sp>
        <p:nvSpPr>
          <p:cNvPr id="145" name="Google Shape;145;p21"/>
          <p:cNvSpPr txBox="1"/>
          <p:nvPr>
            <p:ph idx="1" type="body"/>
          </p:nvPr>
        </p:nvSpPr>
        <p:spPr>
          <a:xfrm>
            <a:off x="198500" y="1134100"/>
            <a:ext cx="5363100" cy="2832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During 2018, there were concerns that layoffs disproportionately targeted women</a:t>
            </a:r>
            <a:endParaRPr sz="1400">
              <a:solidFill>
                <a:srgbClr val="FFFFFF"/>
              </a:solidFill>
              <a:latin typeface="Playfair Display"/>
              <a:ea typeface="Playfair Display"/>
              <a:cs typeface="Playfair Display"/>
              <a:sym typeface="Playfair Display"/>
            </a:endParaRPr>
          </a:p>
          <a:p>
            <a:pPr indent="-317500" lvl="1" marL="9144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Additional cash and stock for those who raised concerns</a:t>
            </a:r>
            <a:endParaRPr sz="1400">
              <a:solidFill>
                <a:srgbClr val="FFFFFF"/>
              </a:solidFill>
              <a:latin typeface="Playfair Display"/>
              <a:ea typeface="Playfair Display"/>
              <a:cs typeface="Playfair Display"/>
              <a:sym typeface="Playfair Display"/>
            </a:endParaRPr>
          </a:p>
          <a:p>
            <a:pPr indent="-317500" lvl="1" marL="9144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Reached settlements with three women</a:t>
            </a:r>
            <a:endParaRPr sz="1400">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Accusation from a former employee that the company has “Sexist” and “toxic” culture</a:t>
            </a:r>
            <a:endParaRPr sz="1400">
              <a:solidFill>
                <a:srgbClr val="FFFFFF"/>
              </a:solidFill>
              <a:latin typeface="Playfair Display"/>
              <a:ea typeface="Playfair Display"/>
              <a:cs typeface="Playfair Display"/>
              <a:sym typeface="Playfair Display"/>
            </a:endParaRPr>
          </a:p>
          <a:p>
            <a:pPr indent="-317500" lvl="1" marL="9144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Sexual jokes</a:t>
            </a:r>
            <a:endParaRPr sz="1400">
              <a:solidFill>
                <a:srgbClr val="FFFFFF"/>
              </a:solidFill>
              <a:latin typeface="Playfair Display"/>
              <a:ea typeface="Playfair Display"/>
              <a:cs typeface="Playfair Display"/>
              <a:sym typeface="Playfair Display"/>
            </a:endParaRPr>
          </a:p>
          <a:p>
            <a:pPr indent="-317500" lvl="1" marL="9144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In office pushup contests</a:t>
            </a:r>
            <a:endParaRPr sz="1400">
              <a:solidFill>
                <a:srgbClr val="FFFFFF"/>
              </a:solidFill>
              <a:latin typeface="Playfair Display"/>
              <a:ea typeface="Playfair Display"/>
              <a:cs typeface="Playfair Display"/>
              <a:sym typeface="Playfair Display"/>
            </a:endParaRPr>
          </a:p>
          <a:p>
            <a:pPr indent="-317500" lvl="1" marL="9144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Company parties with hired female dancers with revealing clothes</a:t>
            </a:r>
            <a:endParaRPr sz="1400">
              <a:solidFill>
                <a:srgbClr val="FFFFFF"/>
              </a:solidFill>
              <a:latin typeface="Playfair Display"/>
              <a:ea typeface="Playfair Display"/>
              <a:cs typeface="Playfair Display"/>
              <a:sym typeface="Playfair Display"/>
            </a:endParaRPr>
          </a:p>
        </p:txBody>
      </p:sp>
      <p:pic>
        <p:nvPicPr>
          <p:cNvPr id="146" name="Google Shape;146;p21"/>
          <p:cNvPicPr preferRelativeResize="0"/>
          <p:nvPr/>
        </p:nvPicPr>
        <p:blipFill>
          <a:blip r:embed="rId3">
            <a:alphaModFix/>
          </a:blip>
          <a:stretch>
            <a:fillRect/>
          </a:stretch>
        </p:blipFill>
        <p:spPr>
          <a:xfrm>
            <a:off x="5590949" y="1300375"/>
            <a:ext cx="3339649" cy="2499750"/>
          </a:xfrm>
          <a:prstGeom prst="rect">
            <a:avLst/>
          </a:prstGeom>
          <a:noFill/>
          <a:ln>
            <a:noFill/>
          </a:ln>
        </p:spPr>
      </p:pic>
      <p:sp>
        <p:nvSpPr>
          <p:cNvPr id="147" name="Google Shape;147;p21"/>
          <p:cNvSpPr txBox="1"/>
          <p:nvPr/>
        </p:nvSpPr>
        <p:spPr>
          <a:xfrm>
            <a:off x="382350" y="4128800"/>
            <a:ext cx="8379300" cy="65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highlight>
                  <a:srgbClr val="FFD966"/>
                </a:highlight>
                <a:latin typeface="Playfair Display"/>
                <a:ea typeface="Playfair Display"/>
                <a:cs typeface="Playfair Display"/>
                <a:sym typeface="Playfair Display"/>
              </a:rPr>
              <a:t>|| </a:t>
            </a:r>
            <a:r>
              <a:rPr lang="en">
                <a:highlight>
                  <a:srgbClr val="FFD966"/>
                </a:highlight>
                <a:latin typeface="Playfair Display"/>
                <a:ea typeface="Playfair Display"/>
                <a:cs typeface="Playfair Display"/>
                <a:sym typeface="Playfair Display"/>
              </a:rPr>
              <a:t>These  accusation was not denied by management || </a:t>
            </a:r>
            <a:endParaRPr>
              <a:highlight>
                <a:srgbClr val="FFD966"/>
              </a:highlight>
              <a:latin typeface="Playfair Display"/>
              <a:ea typeface="Playfair Display"/>
              <a:cs typeface="Playfair Display"/>
              <a:sym typeface="Playfair Display"/>
            </a:endParaRPr>
          </a:p>
          <a:p>
            <a:pPr indent="0" lvl="0" marL="0" rtl="0" algn="ctr">
              <a:lnSpc>
                <a:spcPct val="100000"/>
              </a:lnSpc>
              <a:spcBef>
                <a:spcPts val="1600"/>
              </a:spcBef>
              <a:spcAft>
                <a:spcPts val="1600"/>
              </a:spcAft>
              <a:buNone/>
            </a:pPr>
            <a:r>
              <a:rPr lang="en">
                <a:highlight>
                  <a:srgbClr val="FFD966"/>
                </a:highlight>
                <a:latin typeface="Playfair Display"/>
                <a:ea typeface="Playfair Display"/>
                <a:cs typeface="Playfair Display"/>
                <a:sym typeface="Playfair Display"/>
              </a:rPr>
              <a:t>|| Senior VP of engineering admitted that certainly they have more work to do in this aspect || </a:t>
            </a:r>
            <a:endParaRPr>
              <a:highlight>
                <a:srgbClr val="FFD966"/>
              </a:highlight>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Gender Discrimination Email Evidence</a:t>
            </a:r>
            <a:endParaRPr/>
          </a:p>
        </p:txBody>
      </p:sp>
      <p:sp>
        <p:nvSpPr>
          <p:cNvPr id="153" name="Google Shape;153;p22"/>
          <p:cNvSpPr txBox="1"/>
          <p:nvPr>
            <p:ph idx="1" type="body"/>
          </p:nvPr>
        </p:nvSpPr>
        <p:spPr>
          <a:xfrm>
            <a:off x="315500" y="1200150"/>
            <a:ext cx="8467200" cy="3628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400">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In an email, a former employee Lubetich lists "reminders" of all of the things an engineer can be</a:t>
            </a:r>
            <a:endParaRPr sz="1400">
              <a:solidFill>
                <a:srgbClr val="FFFFFF"/>
              </a:solidFill>
              <a:latin typeface="Playfair Display"/>
              <a:ea typeface="Playfair Display"/>
              <a:cs typeface="Playfair Display"/>
              <a:sym typeface="Playfair Display"/>
            </a:endParaRPr>
          </a:p>
          <a:p>
            <a:pPr indent="-317500" lvl="1" marL="9144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a person who takes more than two days off when their child is born</a:t>
            </a:r>
            <a:endParaRPr sz="1400">
              <a:solidFill>
                <a:srgbClr val="FFFFFF"/>
              </a:solidFill>
              <a:latin typeface="Playfair Display"/>
              <a:ea typeface="Playfair Display"/>
              <a:cs typeface="Playfair Display"/>
              <a:sym typeface="Playfair Display"/>
            </a:endParaRPr>
          </a:p>
          <a:p>
            <a:pPr indent="-317500" lvl="1" marL="9144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a person who isn't straight or doesn't want to get married and have kids</a:t>
            </a:r>
            <a:endParaRPr sz="1400">
              <a:solidFill>
                <a:srgbClr val="FFFFFF"/>
              </a:solidFill>
              <a:latin typeface="Playfair Display"/>
              <a:ea typeface="Playfair Display"/>
              <a:cs typeface="Playfair Display"/>
              <a:sym typeface="Playfair Display"/>
            </a:endParaRPr>
          </a:p>
          <a:p>
            <a:pPr indent="-317500" lvl="1" marL="9144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a person of color</a:t>
            </a:r>
            <a:endParaRPr sz="1400">
              <a:solidFill>
                <a:srgbClr val="FFFFFF"/>
              </a:solidFill>
              <a:latin typeface="Playfair Display"/>
              <a:ea typeface="Playfair Display"/>
              <a:cs typeface="Playfair Display"/>
              <a:sym typeface="Playfair Display"/>
            </a:endParaRPr>
          </a:p>
          <a:p>
            <a:pPr indent="-317500" lvl="1" marL="9144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w</a:t>
            </a:r>
            <a:r>
              <a:rPr lang="en" sz="1400">
                <a:solidFill>
                  <a:srgbClr val="FFFFFF"/>
                </a:solidFill>
                <a:latin typeface="Playfair Display"/>
                <a:ea typeface="Playfair Display"/>
                <a:cs typeface="Playfair Display"/>
                <a:sym typeface="Playfair Display"/>
              </a:rPr>
              <a:t>oman</a:t>
            </a:r>
            <a:endParaRPr sz="1400">
              <a:solidFill>
                <a:srgbClr val="FFFFFF"/>
              </a:solidFill>
              <a:latin typeface="Playfair Display"/>
              <a:ea typeface="Playfair Display"/>
              <a:cs typeface="Playfair Display"/>
              <a:sym typeface="Playfair Display"/>
            </a:endParaRPr>
          </a:p>
          <a:p>
            <a:pPr indent="0" lvl="0" marL="914400" rtl="0" algn="l">
              <a:lnSpc>
                <a:spcPct val="115000"/>
              </a:lnSpc>
              <a:spcBef>
                <a:spcPts val="0"/>
              </a:spcBef>
              <a:spcAft>
                <a:spcPts val="0"/>
              </a:spcAft>
              <a:buNone/>
            </a:pPr>
            <a:r>
              <a:t/>
            </a:r>
            <a:endParaRPr sz="1400">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It implied that this list of trails are not valued at Snap and are viewed as a less "eligible” engineer </a:t>
            </a:r>
            <a:endParaRPr sz="1400">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sz="1400">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sz="1400">
              <a:solidFill>
                <a:srgbClr val="FFFFFF"/>
              </a:solidFill>
              <a:latin typeface="Playfair Display"/>
              <a:ea typeface="Playfair Display"/>
              <a:cs typeface="Playfair Display"/>
              <a:sym typeface="Playfair Display"/>
            </a:endParaRPr>
          </a:p>
          <a:p>
            <a:pPr indent="0" lvl="0" marL="0" rtl="0" algn="ctr">
              <a:lnSpc>
                <a:spcPct val="115000"/>
              </a:lnSpc>
              <a:spcBef>
                <a:spcPts val="0"/>
              </a:spcBef>
              <a:spcAft>
                <a:spcPts val="0"/>
              </a:spcAft>
              <a:buNone/>
            </a:pPr>
            <a:r>
              <a:t/>
            </a:r>
            <a:endParaRPr sz="1400">
              <a:solidFill>
                <a:srgbClr val="000000"/>
              </a:solidFill>
              <a:highlight>
                <a:srgbClr val="FFF2CC"/>
              </a:highlight>
              <a:latin typeface="Playfair Display"/>
              <a:ea typeface="Playfair Display"/>
              <a:cs typeface="Playfair Display"/>
              <a:sym typeface="Playfair Display"/>
            </a:endParaRPr>
          </a:p>
          <a:p>
            <a:pPr indent="0" lvl="0" marL="0" rtl="0" algn="ctr">
              <a:lnSpc>
                <a:spcPct val="115000"/>
              </a:lnSpc>
              <a:spcBef>
                <a:spcPts val="0"/>
              </a:spcBef>
              <a:spcAft>
                <a:spcPts val="0"/>
              </a:spcAft>
              <a:buNone/>
            </a:pPr>
            <a:r>
              <a:rPr lang="en" sz="1400">
                <a:solidFill>
                  <a:srgbClr val="000000"/>
                </a:solidFill>
                <a:highlight>
                  <a:srgbClr val="FFD966"/>
                </a:highlight>
                <a:latin typeface="Playfair Display"/>
                <a:ea typeface="Playfair Display"/>
                <a:cs typeface="Playfair Display"/>
                <a:sym typeface="Playfair Display"/>
              </a:rPr>
              <a:t>||The letter was a really good wake-up call for us,”  said Snap CEO Evan Spiegel ||</a:t>
            </a:r>
            <a:endParaRPr sz="1400">
              <a:solidFill>
                <a:srgbClr val="FFFFFF"/>
              </a:solidFill>
              <a:highlight>
                <a:srgbClr val="FFD966"/>
              </a:highlight>
              <a:latin typeface="Playfair Display"/>
              <a:ea typeface="Playfair Display"/>
              <a:cs typeface="Playfair Display"/>
              <a:sym typeface="Playfair Display"/>
            </a:endParaRPr>
          </a:p>
          <a:p>
            <a:pPr indent="0" lvl="0" marL="457200" rtl="0" algn="l">
              <a:lnSpc>
                <a:spcPct val="115000"/>
              </a:lnSpc>
              <a:spcBef>
                <a:spcPts val="0"/>
              </a:spcBef>
              <a:spcAft>
                <a:spcPts val="1600"/>
              </a:spcAft>
              <a:buNone/>
            </a:pPr>
            <a:r>
              <a:t/>
            </a:r>
            <a:endParaRPr sz="1400">
              <a:solidFill>
                <a:srgbClr val="FFFFFF"/>
              </a:solidFill>
              <a:latin typeface="Playfair Display"/>
              <a:ea typeface="Playfair Display"/>
              <a:cs typeface="Playfair Display"/>
              <a:sym typeface="Playfair Display"/>
            </a:endParaRPr>
          </a:p>
        </p:txBody>
      </p:sp>
      <p:pic>
        <p:nvPicPr>
          <p:cNvPr id="154" name="Google Shape;154;p22"/>
          <p:cNvPicPr preferRelativeResize="0"/>
          <p:nvPr/>
        </p:nvPicPr>
        <p:blipFill>
          <a:blip r:embed="rId3">
            <a:alphaModFix/>
          </a:blip>
          <a:stretch>
            <a:fillRect/>
          </a:stretch>
        </p:blipFill>
        <p:spPr>
          <a:xfrm>
            <a:off x="7092496" y="1859144"/>
            <a:ext cx="928988" cy="9289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Snap’s response on </a:t>
            </a:r>
            <a:r>
              <a:rPr lang="en"/>
              <a:t>Discrimination</a:t>
            </a:r>
            <a:r>
              <a:rPr lang="en"/>
              <a:t> allegations</a:t>
            </a:r>
            <a:endParaRPr/>
          </a:p>
        </p:txBody>
      </p:sp>
      <p:sp>
        <p:nvSpPr>
          <p:cNvPr id="160" name="Google Shape;160;p23"/>
          <p:cNvSpPr txBox="1"/>
          <p:nvPr>
            <p:ph idx="1" type="body"/>
          </p:nvPr>
        </p:nvSpPr>
        <p:spPr>
          <a:xfrm>
            <a:off x="1005600" y="1200150"/>
            <a:ext cx="7132800" cy="3628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solidFill>
                  <a:srgbClr val="FFFFFF"/>
                </a:solidFill>
                <a:latin typeface="Playfair Display"/>
                <a:ea typeface="Playfair Display"/>
                <a:cs typeface="Playfair Display"/>
                <a:sym typeface="Playfair Display"/>
              </a:rPr>
              <a:t>Snap now says that it’s working hard to remedy the issues highlighted by Shannon</a:t>
            </a:r>
            <a:endParaRPr sz="1400">
              <a:solidFill>
                <a:srgbClr val="FFFFFF"/>
              </a:solidFill>
              <a:latin typeface="Playfair Display"/>
              <a:ea typeface="Playfair Display"/>
              <a:cs typeface="Playfair Display"/>
              <a:sym typeface="Playfair Display"/>
            </a:endParaRPr>
          </a:p>
          <a:p>
            <a:pPr indent="0" lvl="0" marL="457200" rtl="0" algn="l">
              <a:lnSpc>
                <a:spcPct val="115000"/>
              </a:lnSpc>
              <a:spcBef>
                <a:spcPts val="1600"/>
              </a:spcBef>
              <a:spcAft>
                <a:spcPts val="1600"/>
              </a:spcAft>
              <a:buNone/>
            </a:pPr>
            <a:r>
              <a:t/>
            </a:r>
            <a:endParaRPr sz="1400">
              <a:solidFill>
                <a:srgbClr val="FFFFFF"/>
              </a:solidFill>
            </a:endParaRPr>
          </a:p>
        </p:txBody>
      </p:sp>
      <p:pic>
        <p:nvPicPr>
          <p:cNvPr id="161" name="Google Shape;161;p23"/>
          <p:cNvPicPr preferRelativeResize="0"/>
          <p:nvPr/>
        </p:nvPicPr>
        <p:blipFill>
          <a:blip r:embed="rId3">
            <a:alphaModFix/>
          </a:blip>
          <a:stretch>
            <a:fillRect/>
          </a:stretch>
        </p:blipFill>
        <p:spPr>
          <a:xfrm>
            <a:off x="699938" y="2052225"/>
            <a:ext cx="1552575" cy="1924050"/>
          </a:xfrm>
          <a:prstGeom prst="rect">
            <a:avLst/>
          </a:prstGeom>
          <a:noFill/>
          <a:ln>
            <a:noFill/>
          </a:ln>
        </p:spPr>
      </p:pic>
      <p:pic>
        <p:nvPicPr>
          <p:cNvPr id="162" name="Google Shape;162;p23"/>
          <p:cNvPicPr preferRelativeResize="0"/>
          <p:nvPr/>
        </p:nvPicPr>
        <p:blipFill>
          <a:blip r:embed="rId4">
            <a:alphaModFix/>
          </a:blip>
          <a:stretch>
            <a:fillRect/>
          </a:stretch>
        </p:blipFill>
        <p:spPr>
          <a:xfrm>
            <a:off x="2708713" y="2087250"/>
            <a:ext cx="1552575" cy="1924050"/>
          </a:xfrm>
          <a:prstGeom prst="rect">
            <a:avLst/>
          </a:prstGeom>
          <a:noFill/>
          <a:ln>
            <a:noFill/>
          </a:ln>
        </p:spPr>
      </p:pic>
      <p:pic>
        <p:nvPicPr>
          <p:cNvPr id="163" name="Google Shape;163;p23"/>
          <p:cNvPicPr preferRelativeResize="0"/>
          <p:nvPr/>
        </p:nvPicPr>
        <p:blipFill>
          <a:blip r:embed="rId5">
            <a:alphaModFix/>
          </a:blip>
          <a:stretch>
            <a:fillRect/>
          </a:stretch>
        </p:blipFill>
        <p:spPr>
          <a:xfrm>
            <a:off x="4776163" y="2087250"/>
            <a:ext cx="1552575" cy="1924050"/>
          </a:xfrm>
          <a:prstGeom prst="rect">
            <a:avLst/>
          </a:prstGeom>
          <a:noFill/>
          <a:ln>
            <a:noFill/>
          </a:ln>
        </p:spPr>
      </p:pic>
      <p:pic>
        <p:nvPicPr>
          <p:cNvPr id="164" name="Google Shape;164;p23"/>
          <p:cNvPicPr preferRelativeResize="0"/>
          <p:nvPr/>
        </p:nvPicPr>
        <p:blipFill>
          <a:blip r:embed="rId6">
            <a:alphaModFix/>
          </a:blip>
          <a:stretch>
            <a:fillRect/>
          </a:stretch>
        </p:blipFill>
        <p:spPr>
          <a:xfrm>
            <a:off x="6843613" y="2126225"/>
            <a:ext cx="1552575" cy="192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Employment Diversity and Discrimination -  Judgement</a:t>
            </a:r>
            <a:endParaRPr/>
          </a:p>
        </p:txBody>
      </p:sp>
      <p:sp>
        <p:nvSpPr>
          <p:cNvPr id="170" name="Google Shape;170;p24"/>
          <p:cNvSpPr txBox="1"/>
          <p:nvPr>
            <p:ph idx="1" type="body"/>
          </p:nvPr>
        </p:nvSpPr>
        <p:spPr>
          <a:xfrm>
            <a:off x="3199100" y="1104725"/>
            <a:ext cx="5628000" cy="3628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World population - 52% women and 48% men</a:t>
            </a:r>
            <a:endParaRPr sz="1400">
              <a:solidFill>
                <a:srgbClr val="FFFFFF"/>
              </a:solidFill>
              <a:latin typeface="Playfair Display"/>
              <a:ea typeface="Playfair Display"/>
              <a:cs typeface="Playfair Display"/>
              <a:sym typeface="Playfair Display"/>
            </a:endParaRPr>
          </a:p>
          <a:p>
            <a:pPr indent="-317500" lvl="0" marL="457200" rtl="0" algn="l">
              <a:lnSpc>
                <a:spcPct val="15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In IT related jobs - only 25% women and only 2% women from underrepresented minorities </a:t>
            </a:r>
            <a:endParaRPr sz="1400">
              <a:solidFill>
                <a:srgbClr val="FFFFFF"/>
              </a:solidFill>
              <a:latin typeface="Playfair Display"/>
              <a:ea typeface="Playfair Display"/>
              <a:cs typeface="Playfair Display"/>
              <a:sym typeface="Playfair Display"/>
            </a:endParaRPr>
          </a:p>
          <a:p>
            <a:pPr indent="-317500" lvl="0" marL="457200" rtl="0" algn="just">
              <a:lnSpc>
                <a:spcPct val="15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Diversity in companies lead by example and contribute to human progress by breaking down systemic barriers that lead to people feeling excluded</a:t>
            </a:r>
            <a:endParaRPr sz="1400">
              <a:solidFill>
                <a:srgbClr val="FFFFFF"/>
              </a:solidFill>
              <a:latin typeface="Playfair Display"/>
              <a:ea typeface="Playfair Display"/>
              <a:cs typeface="Playfair Display"/>
              <a:sym typeface="Playfair Display"/>
            </a:endParaRPr>
          </a:p>
          <a:p>
            <a:pPr indent="-317500" lvl="0" marL="457200" rtl="0" algn="just">
              <a:lnSpc>
                <a:spcPct val="15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Yet to </a:t>
            </a:r>
            <a:r>
              <a:rPr lang="en" sz="1400">
                <a:solidFill>
                  <a:srgbClr val="FFFFFF"/>
                </a:solidFill>
                <a:latin typeface="Playfair Display"/>
                <a:ea typeface="Playfair Display"/>
                <a:cs typeface="Playfair Display"/>
                <a:sym typeface="Playfair Display"/>
              </a:rPr>
              <a:t>publicly</a:t>
            </a:r>
            <a:r>
              <a:rPr lang="en" sz="1400">
                <a:solidFill>
                  <a:srgbClr val="FFFFFF"/>
                </a:solidFill>
                <a:latin typeface="Playfair Display"/>
                <a:ea typeface="Playfair Display"/>
                <a:cs typeface="Playfair Display"/>
                <a:sym typeface="Playfair Display"/>
              </a:rPr>
              <a:t> produce a diversity report </a:t>
            </a:r>
            <a:endParaRPr sz="1400">
              <a:solidFill>
                <a:srgbClr val="FFFFFF"/>
              </a:solidFill>
              <a:latin typeface="Playfair Display"/>
              <a:ea typeface="Playfair Display"/>
              <a:cs typeface="Playfair Display"/>
              <a:sym typeface="Playfair Display"/>
            </a:endParaRPr>
          </a:p>
          <a:p>
            <a:pPr indent="-317500" lvl="0" marL="457200" rtl="0" algn="just">
              <a:lnSpc>
                <a:spcPct val="15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Snap has brought its 1st  Diversity and Inclusion  lead recently</a:t>
            </a:r>
            <a:endParaRPr sz="1400">
              <a:solidFill>
                <a:srgbClr val="FFFFFF"/>
              </a:solidFill>
              <a:latin typeface="Playfair Display"/>
              <a:ea typeface="Playfair Display"/>
              <a:cs typeface="Playfair Display"/>
              <a:sym typeface="Playfair Display"/>
            </a:endParaRPr>
          </a:p>
          <a:p>
            <a:pPr indent="-317500" lvl="0" marL="457200" rtl="0" algn="just">
              <a:lnSpc>
                <a:spcPct val="150000"/>
              </a:lnSpc>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Even though, Snap is making some efforts now, it has to do more to improve inclusion and should strive to be a leader when it comes to Diversity and Inclusion</a:t>
            </a:r>
            <a:endParaRPr sz="1400">
              <a:solidFill>
                <a:srgbClr val="FFFFFF"/>
              </a:solidFill>
              <a:latin typeface="Playfair Display"/>
              <a:ea typeface="Playfair Display"/>
              <a:cs typeface="Playfair Display"/>
              <a:sym typeface="Playfair Display"/>
            </a:endParaRPr>
          </a:p>
          <a:p>
            <a:pPr indent="0" lvl="0" marL="457200" rtl="0" algn="just">
              <a:lnSpc>
                <a:spcPct val="150000"/>
              </a:lnSpc>
              <a:spcBef>
                <a:spcPts val="0"/>
              </a:spcBef>
              <a:spcAft>
                <a:spcPts val="0"/>
              </a:spcAft>
              <a:buNone/>
            </a:pPr>
            <a:r>
              <a:t/>
            </a:r>
            <a:endParaRPr sz="1400">
              <a:solidFill>
                <a:srgbClr val="FFFFFF"/>
              </a:solidFill>
              <a:latin typeface="Playfair Display"/>
              <a:ea typeface="Playfair Display"/>
              <a:cs typeface="Playfair Display"/>
              <a:sym typeface="Playfair Display"/>
            </a:endParaRPr>
          </a:p>
        </p:txBody>
      </p:sp>
      <p:pic>
        <p:nvPicPr>
          <p:cNvPr id="171" name="Google Shape;171;p24"/>
          <p:cNvPicPr preferRelativeResize="0"/>
          <p:nvPr/>
        </p:nvPicPr>
        <p:blipFill>
          <a:blip r:embed="rId3">
            <a:alphaModFix/>
          </a:blip>
          <a:stretch>
            <a:fillRect/>
          </a:stretch>
        </p:blipFill>
        <p:spPr>
          <a:xfrm>
            <a:off x="401800" y="1368900"/>
            <a:ext cx="2476500" cy="2667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Eyebob v. Snap</a:t>
            </a:r>
            <a:endParaRPr>
              <a:latin typeface="Arial"/>
              <a:ea typeface="Arial"/>
              <a:cs typeface="Arial"/>
              <a:sym typeface="Arial"/>
            </a:endParaRPr>
          </a:p>
        </p:txBody>
      </p:sp>
      <p:sp>
        <p:nvSpPr>
          <p:cNvPr id="177" name="Google Shape;177;p25"/>
          <p:cNvSpPr txBox="1"/>
          <p:nvPr>
            <p:ph idx="1" type="body"/>
          </p:nvPr>
        </p:nvSpPr>
        <p:spPr>
          <a:xfrm>
            <a:off x="1005600" y="877625"/>
            <a:ext cx="7132800" cy="3950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latin typeface="Caveat"/>
                <a:ea typeface="Caveat"/>
                <a:cs typeface="Caveat"/>
                <a:sym typeface="Caveat"/>
              </a:rPr>
              <a:t>IS SNAP’S USE OF THE SPECTACLES MARK ETHICAL WHEN THERE IS EXISTENCE OF AN UNDISPUTED TRADEMARK ON A SIMILAR LOGO?</a:t>
            </a:r>
            <a:endParaRPr sz="2400">
              <a:latin typeface="Caveat"/>
              <a:ea typeface="Caveat"/>
              <a:cs typeface="Caveat"/>
              <a:sym typeface="Caveat"/>
            </a:endParaRPr>
          </a:p>
        </p:txBody>
      </p:sp>
      <p:pic>
        <p:nvPicPr>
          <p:cNvPr id="178" name="Google Shape;178;p25"/>
          <p:cNvPicPr preferRelativeResize="0"/>
          <p:nvPr/>
        </p:nvPicPr>
        <p:blipFill>
          <a:blip r:embed="rId3">
            <a:alphaModFix/>
          </a:blip>
          <a:stretch>
            <a:fillRect/>
          </a:stretch>
        </p:blipFill>
        <p:spPr>
          <a:xfrm>
            <a:off x="723900" y="2591375"/>
            <a:ext cx="3598926" cy="2041100"/>
          </a:xfrm>
          <a:prstGeom prst="rect">
            <a:avLst/>
          </a:prstGeom>
          <a:noFill/>
          <a:ln>
            <a:noFill/>
          </a:ln>
        </p:spPr>
      </p:pic>
      <p:pic>
        <p:nvPicPr>
          <p:cNvPr id="179" name="Google Shape;179;p25"/>
          <p:cNvPicPr preferRelativeResize="0"/>
          <p:nvPr/>
        </p:nvPicPr>
        <p:blipFill>
          <a:blip r:embed="rId4">
            <a:alphaModFix/>
          </a:blip>
          <a:stretch>
            <a:fillRect/>
          </a:stretch>
        </p:blipFill>
        <p:spPr>
          <a:xfrm>
            <a:off x="4828400" y="2591375"/>
            <a:ext cx="3549739" cy="204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pic>
        <p:nvPicPr>
          <p:cNvPr id="48" name="Google Shape;48;p8"/>
          <p:cNvPicPr preferRelativeResize="0"/>
          <p:nvPr/>
        </p:nvPicPr>
        <p:blipFill>
          <a:blip r:embed="rId3">
            <a:alphaModFix/>
          </a:blip>
          <a:stretch>
            <a:fillRect/>
          </a:stretch>
        </p:blipFill>
        <p:spPr>
          <a:xfrm>
            <a:off x="110063" y="152400"/>
            <a:ext cx="8923875" cy="4607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457200" y="628325"/>
            <a:ext cx="8229600" cy="5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Arial"/>
                <a:ea typeface="Arial"/>
                <a:cs typeface="Arial"/>
                <a:sym typeface="Arial"/>
              </a:rPr>
              <a:t>Lawsuits Involving Snap</a:t>
            </a:r>
            <a:endParaRPr sz="18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185" name="Google Shape;185;p26"/>
          <p:cNvSpPr txBox="1"/>
          <p:nvPr>
            <p:ph idx="4294967295" type="subTitle"/>
          </p:nvPr>
        </p:nvSpPr>
        <p:spPr>
          <a:xfrm>
            <a:off x="311700" y="866500"/>
            <a:ext cx="8520600" cy="384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a:t>
            </a:r>
            <a:r>
              <a:rPr lang="en" sz="1200">
                <a:solidFill>
                  <a:schemeClr val="lt1"/>
                </a:solidFill>
                <a:latin typeface="Comic Sans MS"/>
                <a:ea typeface="Comic Sans MS"/>
                <a:cs typeface="Comic Sans MS"/>
                <a:sym typeface="Comic Sans MS"/>
              </a:rPr>
              <a:t>EYEBOBS, LLC v. SNAP, INC</a:t>
            </a:r>
            <a:r>
              <a:rPr lang="en" sz="1100">
                <a:solidFill>
                  <a:schemeClr val="lt1"/>
                </a:solidFill>
                <a:latin typeface="Comic Sans MS"/>
                <a:ea typeface="Comic Sans MS"/>
                <a:cs typeface="Comic Sans MS"/>
                <a:sym typeface="Comic Sans MS"/>
              </a:rPr>
              <a:t>                                                                     </a:t>
            </a:r>
            <a:endParaRPr sz="1100">
              <a:solidFill>
                <a:schemeClr val="lt1"/>
              </a:solidFill>
              <a:latin typeface="Comic Sans MS"/>
              <a:ea typeface="Comic Sans MS"/>
              <a:cs typeface="Comic Sans MS"/>
              <a:sym typeface="Comic Sans MS"/>
            </a:endParaRPr>
          </a:p>
          <a:p>
            <a:pPr indent="0" lvl="0" marL="0" rtl="0" algn="ctr">
              <a:spcBef>
                <a:spcPts val="600"/>
              </a:spcBef>
              <a:spcAft>
                <a:spcPts val="0"/>
              </a:spcAft>
              <a:buNone/>
            </a:pPr>
            <a:r>
              <a:rPr lang="en" sz="1100">
                <a:solidFill>
                  <a:schemeClr val="lt1"/>
                </a:solidFill>
                <a:latin typeface="Comic Sans MS"/>
                <a:ea typeface="Comic Sans MS"/>
                <a:cs typeface="Comic Sans MS"/>
                <a:sym typeface="Comic Sans MS"/>
              </a:rPr>
              <a:t> </a:t>
            </a:r>
            <a:r>
              <a:rPr b="1" lang="en" sz="1400">
                <a:solidFill>
                  <a:schemeClr val="lt1"/>
                </a:solidFill>
                <a:latin typeface="Comic Sans MS"/>
                <a:ea typeface="Comic Sans MS"/>
                <a:cs typeface="Comic Sans MS"/>
                <a:sym typeface="Comic Sans MS"/>
              </a:rPr>
              <a:t>ISSUES IN CONSIDERATION</a:t>
            </a:r>
            <a:endParaRPr b="1" sz="1400">
              <a:solidFill>
                <a:schemeClr val="lt1"/>
              </a:solidFill>
              <a:latin typeface="Comic Sans MS"/>
              <a:ea typeface="Comic Sans MS"/>
              <a:cs typeface="Comic Sans MS"/>
              <a:sym typeface="Comic Sans MS"/>
            </a:endParaRPr>
          </a:p>
          <a:p>
            <a:pPr indent="-317500" lvl="0" marL="457200" rtl="0" algn="l">
              <a:spcBef>
                <a:spcPts val="600"/>
              </a:spcBef>
              <a:spcAft>
                <a:spcPts val="0"/>
              </a:spcAft>
              <a:buClr>
                <a:schemeClr val="lt1"/>
              </a:buClr>
              <a:buSzPts val="1400"/>
              <a:buFont typeface="Playfair Display"/>
              <a:buChar char="●"/>
            </a:pPr>
            <a:r>
              <a:rPr lang="en" sz="1400">
                <a:solidFill>
                  <a:schemeClr val="lt1"/>
                </a:solidFill>
                <a:latin typeface="Playfair Display"/>
                <a:ea typeface="Playfair Display"/>
                <a:cs typeface="Playfair Display"/>
                <a:sym typeface="Playfair Display"/>
              </a:rPr>
              <a:t>trademark‐infringement action brought by plaintiff Eyebobs, LLC against defendant Snap, Inc. against their attempted infringement upon the registered trademark of Eyebob as well as common law trademark</a:t>
            </a:r>
            <a:endParaRPr sz="1400">
              <a:solidFill>
                <a:schemeClr val="lt1"/>
              </a:solidFill>
              <a:latin typeface="Playfair Display"/>
              <a:ea typeface="Playfair Display"/>
              <a:cs typeface="Playfair Display"/>
              <a:sym typeface="Playfair Display"/>
            </a:endParaRPr>
          </a:p>
          <a:p>
            <a:pPr indent="-317500" lvl="0" marL="457200" rtl="0" algn="l">
              <a:spcBef>
                <a:spcPts val="0"/>
              </a:spcBef>
              <a:spcAft>
                <a:spcPts val="0"/>
              </a:spcAft>
              <a:buClr>
                <a:schemeClr val="lt1"/>
              </a:buClr>
              <a:buSzPts val="1400"/>
              <a:buFont typeface="Playfair Display"/>
              <a:buChar char="●"/>
            </a:pPr>
            <a:r>
              <a:rPr lang="en" sz="1400">
                <a:solidFill>
                  <a:schemeClr val="lt1"/>
                </a:solidFill>
                <a:latin typeface="Playfair Display"/>
                <a:ea typeface="Playfair Display"/>
                <a:cs typeface="Playfair Display"/>
                <a:sym typeface="Playfair Display"/>
              </a:rPr>
              <a:t>Eyebob is in the business of selling designs and reading glasses, including reading sunglasses</a:t>
            </a:r>
            <a:endParaRPr sz="1400">
              <a:solidFill>
                <a:schemeClr val="lt1"/>
              </a:solidFill>
              <a:latin typeface="Playfair Display"/>
              <a:ea typeface="Playfair Display"/>
              <a:cs typeface="Playfair Display"/>
              <a:sym typeface="Playfair Display"/>
            </a:endParaRPr>
          </a:p>
          <a:p>
            <a:pPr indent="-317500" lvl="0" marL="457200" rtl="0" algn="l">
              <a:spcBef>
                <a:spcPts val="0"/>
              </a:spcBef>
              <a:spcAft>
                <a:spcPts val="0"/>
              </a:spcAft>
              <a:buClr>
                <a:schemeClr val="lt1"/>
              </a:buClr>
              <a:buSzPts val="1400"/>
              <a:buFont typeface="Playfair Display"/>
              <a:buChar char="●"/>
            </a:pPr>
            <a:r>
              <a:rPr lang="en" sz="1400">
                <a:solidFill>
                  <a:schemeClr val="lt1"/>
                </a:solidFill>
                <a:latin typeface="Playfair Display"/>
                <a:ea typeface="Playfair Display"/>
                <a:cs typeface="Playfair Display"/>
                <a:sym typeface="Playfair Display"/>
              </a:rPr>
              <a:t>They possess an incontestable registered trademark on their brand symbol which consists of oval upward looking cartoon eyes often placed close to their brand name “Eyebobs” against a bright yellow background</a:t>
            </a:r>
            <a:endParaRPr sz="1400">
              <a:solidFill>
                <a:schemeClr val="lt1"/>
              </a:solidFill>
              <a:latin typeface="Playfair Display"/>
              <a:ea typeface="Playfair Display"/>
              <a:cs typeface="Playfair Display"/>
              <a:sym typeface="Playfair Display"/>
            </a:endParaRPr>
          </a:p>
          <a:p>
            <a:pPr indent="-317500" lvl="0" marL="457200" rtl="0" algn="l">
              <a:spcBef>
                <a:spcPts val="0"/>
              </a:spcBef>
              <a:spcAft>
                <a:spcPts val="0"/>
              </a:spcAft>
              <a:buClr>
                <a:schemeClr val="lt1"/>
              </a:buClr>
              <a:buSzPts val="1400"/>
              <a:buFont typeface="Playfair Display"/>
              <a:buChar char="●"/>
            </a:pPr>
            <a:r>
              <a:rPr lang="en" sz="1400">
                <a:solidFill>
                  <a:schemeClr val="lt1"/>
                </a:solidFill>
                <a:latin typeface="Playfair Display"/>
                <a:ea typeface="Playfair Display"/>
                <a:cs typeface="Playfair Display"/>
                <a:sym typeface="Playfair Display"/>
              </a:rPr>
              <a:t>This is further supported with an unregistered common law trademark that takes ownership of the cartoon designed eyeball itself</a:t>
            </a:r>
            <a:endParaRPr sz="1400">
              <a:solidFill>
                <a:schemeClr val="lt1"/>
              </a:solidFill>
              <a:latin typeface="Playfair Display"/>
              <a:ea typeface="Playfair Display"/>
              <a:cs typeface="Playfair Display"/>
              <a:sym typeface="Playfair Display"/>
            </a:endParaRPr>
          </a:p>
          <a:p>
            <a:pPr indent="-317500" lvl="0" marL="457200" rtl="0" algn="l">
              <a:spcBef>
                <a:spcPts val="0"/>
              </a:spcBef>
              <a:spcAft>
                <a:spcPts val="0"/>
              </a:spcAft>
              <a:buClr>
                <a:schemeClr val="lt1"/>
              </a:buClr>
              <a:buSzPts val="1400"/>
              <a:buFont typeface="Playfair Display"/>
              <a:buChar char="●"/>
            </a:pPr>
            <a:r>
              <a:rPr lang="en" sz="1400">
                <a:solidFill>
                  <a:schemeClr val="lt1"/>
                </a:solidFill>
                <a:latin typeface="Playfair Display"/>
                <a:ea typeface="Playfair Display"/>
                <a:cs typeface="Playfair Display"/>
                <a:sym typeface="Playfair Display"/>
              </a:rPr>
              <a:t>Snaps use of a similar logo on a commercial product “Spectacles” it is in the process of launching has raised concerns over its similarity to Eyebobs sunglasses and the continued goodwill it has accumulated over the years</a:t>
            </a:r>
            <a:endParaRPr sz="1400">
              <a:solidFill>
                <a:schemeClr val="lt1"/>
              </a:solidFill>
              <a:latin typeface="Playfair Display"/>
              <a:ea typeface="Playfair Display"/>
              <a:cs typeface="Playfair Display"/>
              <a:sym typeface="Playfair Display"/>
            </a:endParaRPr>
          </a:p>
        </p:txBody>
      </p:sp>
      <p:pic>
        <p:nvPicPr>
          <p:cNvPr id="186" name="Google Shape;186;p26"/>
          <p:cNvPicPr preferRelativeResize="0"/>
          <p:nvPr/>
        </p:nvPicPr>
        <p:blipFill>
          <a:blip r:embed="rId3">
            <a:alphaModFix/>
          </a:blip>
          <a:stretch>
            <a:fillRect/>
          </a:stretch>
        </p:blipFill>
        <p:spPr>
          <a:xfrm>
            <a:off x="7702800" y="273800"/>
            <a:ext cx="1051150" cy="849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457200" y="628325"/>
            <a:ext cx="8229600" cy="5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Arial"/>
                <a:ea typeface="Arial"/>
                <a:cs typeface="Arial"/>
                <a:sym typeface="Arial"/>
              </a:rPr>
              <a:t>Rules : What does the law mandate?</a:t>
            </a:r>
            <a:endParaRPr sz="18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192" name="Google Shape;192;p27"/>
          <p:cNvSpPr txBox="1"/>
          <p:nvPr>
            <p:ph idx="4294967295" type="subTitle"/>
          </p:nvPr>
        </p:nvSpPr>
        <p:spPr>
          <a:xfrm>
            <a:off x="311700" y="866500"/>
            <a:ext cx="8520600" cy="384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a:t>
            </a:r>
            <a:r>
              <a:rPr lang="en" sz="1200">
                <a:solidFill>
                  <a:schemeClr val="lt1"/>
                </a:solidFill>
                <a:latin typeface="Comic Sans MS"/>
                <a:ea typeface="Comic Sans MS"/>
                <a:cs typeface="Comic Sans MS"/>
                <a:sym typeface="Comic Sans MS"/>
              </a:rPr>
              <a:t>EYEBOBS, LLC v. SNAP, INC</a:t>
            </a:r>
            <a:r>
              <a:rPr lang="en" sz="1100">
                <a:solidFill>
                  <a:schemeClr val="lt1"/>
                </a:solidFill>
                <a:latin typeface="Comic Sans MS"/>
                <a:ea typeface="Comic Sans MS"/>
                <a:cs typeface="Comic Sans MS"/>
                <a:sym typeface="Comic Sans MS"/>
              </a:rPr>
              <a:t>                                                                     </a:t>
            </a:r>
            <a:endParaRPr sz="1100">
              <a:solidFill>
                <a:schemeClr val="lt1"/>
              </a:solidFill>
              <a:latin typeface="Comic Sans MS"/>
              <a:ea typeface="Comic Sans MS"/>
              <a:cs typeface="Comic Sans MS"/>
              <a:sym typeface="Comic Sans MS"/>
            </a:endParaRPr>
          </a:p>
          <a:p>
            <a:pPr indent="0" lvl="0" marL="0" rtl="0" algn="ctr">
              <a:spcBef>
                <a:spcPts val="600"/>
              </a:spcBef>
              <a:spcAft>
                <a:spcPts val="0"/>
              </a:spcAft>
              <a:buNone/>
            </a:pPr>
            <a:r>
              <a:rPr lang="en" sz="1100">
                <a:solidFill>
                  <a:schemeClr val="lt1"/>
                </a:solidFill>
                <a:latin typeface="Comic Sans MS"/>
                <a:ea typeface="Comic Sans MS"/>
                <a:cs typeface="Comic Sans MS"/>
                <a:sym typeface="Comic Sans MS"/>
              </a:rPr>
              <a:t> </a:t>
            </a:r>
            <a:r>
              <a:rPr b="1" lang="en" sz="1400">
                <a:solidFill>
                  <a:schemeClr val="lt1"/>
                </a:solidFill>
                <a:latin typeface="Comic Sans MS"/>
                <a:ea typeface="Comic Sans MS"/>
                <a:cs typeface="Comic Sans MS"/>
                <a:sym typeface="Comic Sans MS"/>
              </a:rPr>
              <a:t>STATUTES &amp; LAWS GOVERNING THE CASE</a:t>
            </a:r>
            <a:endParaRPr b="1" sz="1400">
              <a:solidFill>
                <a:schemeClr val="lt1"/>
              </a:solidFill>
              <a:latin typeface="Comic Sans MS"/>
              <a:ea typeface="Comic Sans MS"/>
              <a:cs typeface="Comic Sans MS"/>
              <a:sym typeface="Comic Sans MS"/>
            </a:endParaRPr>
          </a:p>
          <a:p>
            <a:pPr indent="-317500" lvl="0" marL="457200" rtl="0" algn="l">
              <a:spcBef>
                <a:spcPts val="600"/>
              </a:spcBef>
              <a:spcAft>
                <a:spcPts val="0"/>
              </a:spcAft>
              <a:buClr>
                <a:schemeClr val="lt1"/>
              </a:buClr>
              <a:buSzPts val="1400"/>
              <a:buFont typeface="Playfair Display"/>
              <a:buChar char="●"/>
            </a:pPr>
            <a:r>
              <a:rPr b="1" lang="en" sz="1400">
                <a:solidFill>
                  <a:schemeClr val="lt1"/>
                </a:solidFill>
                <a:latin typeface="Playfair Display"/>
                <a:ea typeface="Playfair Display"/>
                <a:cs typeface="Playfair Display"/>
                <a:sym typeface="Playfair Display"/>
              </a:rPr>
              <a:t>§ 35 of the Lanham Act for infringing the Registered Mark</a:t>
            </a:r>
            <a:endParaRPr b="1" sz="1400">
              <a:solidFill>
                <a:schemeClr val="lt1"/>
              </a:solidFill>
              <a:latin typeface="Playfair Display"/>
              <a:ea typeface="Playfair Display"/>
              <a:cs typeface="Playfair Display"/>
              <a:sym typeface="Playfair Display"/>
            </a:endParaRPr>
          </a:p>
          <a:p>
            <a:pPr indent="0" lvl="0" marL="457200" rtl="0" algn="l">
              <a:spcBef>
                <a:spcPts val="600"/>
              </a:spcBef>
              <a:spcAft>
                <a:spcPts val="0"/>
              </a:spcAft>
              <a:buNone/>
            </a:pPr>
            <a:r>
              <a:rPr lang="en" sz="1300">
                <a:solidFill>
                  <a:srgbClr val="FFFFFF"/>
                </a:solidFill>
                <a:latin typeface="Playfair Display"/>
                <a:ea typeface="Playfair Display"/>
                <a:cs typeface="Playfair Display"/>
                <a:sym typeface="Playfair Display"/>
              </a:rPr>
              <a:t>provides a remedy in false advertising, trademark infringement and dilution cases allowing for a plaintiff’s recovery of illicit profits earned by a defendant that are attributable to its wrongful conduct</a:t>
            </a:r>
            <a:endParaRPr b="1" sz="1300">
              <a:solidFill>
                <a:srgbClr val="FFFFFF"/>
              </a:solidFill>
              <a:latin typeface="Playfair Display"/>
              <a:ea typeface="Playfair Display"/>
              <a:cs typeface="Playfair Display"/>
              <a:sym typeface="Playfair Display"/>
            </a:endParaRPr>
          </a:p>
          <a:p>
            <a:pPr indent="-317500" lvl="0" marL="457200" rtl="0" algn="l">
              <a:spcBef>
                <a:spcPts val="600"/>
              </a:spcBef>
              <a:spcAft>
                <a:spcPts val="0"/>
              </a:spcAft>
              <a:buClr>
                <a:schemeClr val="lt1"/>
              </a:buClr>
              <a:buSzPts val="1400"/>
              <a:buFont typeface="Comic Sans MS"/>
              <a:buChar char="●"/>
            </a:pPr>
            <a:r>
              <a:rPr b="1" lang="en" sz="1400">
                <a:solidFill>
                  <a:schemeClr val="lt1"/>
                </a:solidFill>
                <a:latin typeface="Playfair Display"/>
                <a:ea typeface="Playfair Display"/>
                <a:cs typeface="Playfair Display"/>
                <a:sym typeface="Playfair Display"/>
              </a:rPr>
              <a:t>§ 43(a) of the Lanham Act for infringing the Common‐Law Mark</a:t>
            </a:r>
            <a:r>
              <a:rPr b="1" lang="en" sz="1400">
                <a:solidFill>
                  <a:schemeClr val="lt1"/>
                </a:solidFill>
                <a:highlight>
                  <a:srgbClr val="434343"/>
                </a:highlight>
                <a:latin typeface="Comic Sans MS"/>
                <a:ea typeface="Comic Sans MS"/>
                <a:cs typeface="Comic Sans MS"/>
                <a:sym typeface="Comic Sans MS"/>
              </a:rPr>
              <a:t> </a:t>
            </a:r>
            <a:endParaRPr b="1" sz="1400">
              <a:solidFill>
                <a:schemeClr val="lt1"/>
              </a:solidFill>
              <a:highlight>
                <a:srgbClr val="434343"/>
              </a:highlight>
              <a:latin typeface="Comic Sans MS"/>
              <a:ea typeface="Comic Sans MS"/>
              <a:cs typeface="Comic Sans MS"/>
              <a:sym typeface="Comic Sans MS"/>
            </a:endParaRPr>
          </a:p>
          <a:p>
            <a:pPr indent="0" lvl="0" marL="457200" rtl="0" algn="l">
              <a:spcBef>
                <a:spcPts val="600"/>
              </a:spcBef>
              <a:spcAft>
                <a:spcPts val="0"/>
              </a:spcAft>
              <a:buNone/>
            </a:pPr>
            <a:r>
              <a:rPr lang="en" sz="1300">
                <a:solidFill>
                  <a:srgbClr val="FFFFFF"/>
                </a:solidFill>
                <a:latin typeface="Playfair Display"/>
                <a:ea typeface="Playfair Display"/>
                <a:cs typeface="Playfair Display"/>
                <a:sym typeface="Playfair Display"/>
              </a:rPr>
              <a:t>The owner of a famous mark that is distinctive , inherently or through acquired distinctiveness shall be entitled to an injunction against another person who at any other time after the owners mark became famous, commences use of a mark or trade name in commerce that is likely to cause dilution by blurring</a:t>
            </a:r>
            <a:endParaRPr sz="1300">
              <a:solidFill>
                <a:srgbClr val="FFFFFF"/>
              </a:solidFill>
              <a:latin typeface="Playfair Display"/>
              <a:ea typeface="Playfair Display"/>
              <a:cs typeface="Playfair Display"/>
              <a:sym typeface="Playfair Display"/>
            </a:endParaRPr>
          </a:p>
          <a:p>
            <a:pPr indent="-317500" lvl="0" marL="457200" rtl="0" algn="l">
              <a:spcBef>
                <a:spcPts val="600"/>
              </a:spcBef>
              <a:spcAft>
                <a:spcPts val="0"/>
              </a:spcAft>
              <a:buClr>
                <a:schemeClr val="lt1"/>
              </a:buClr>
              <a:buSzPts val="1400"/>
              <a:buFont typeface="Playfair Display"/>
              <a:buChar char="●"/>
            </a:pPr>
            <a:r>
              <a:rPr b="1" lang="en" sz="1400">
                <a:solidFill>
                  <a:schemeClr val="lt1"/>
                </a:solidFill>
                <a:latin typeface="Playfair Display"/>
                <a:ea typeface="Playfair Display"/>
                <a:cs typeface="Playfair Display"/>
                <a:sym typeface="Playfair Display"/>
              </a:rPr>
              <a:t>Minn. Stat. § 325D.44 of the Minnesota law for engaging in deceptive trade practices</a:t>
            </a:r>
            <a:endParaRPr b="1" sz="1400">
              <a:solidFill>
                <a:schemeClr val="lt1"/>
              </a:solidFill>
              <a:latin typeface="Playfair Display"/>
              <a:ea typeface="Playfair Display"/>
              <a:cs typeface="Playfair Display"/>
              <a:sym typeface="Playfair Display"/>
            </a:endParaRPr>
          </a:p>
          <a:p>
            <a:pPr indent="0" lvl="0" marL="457200" rtl="0" algn="l">
              <a:spcBef>
                <a:spcPts val="600"/>
              </a:spcBef>
              <a:spcAft>
                <a:spcPts val="0"/>
              </a:spcAft>
              <a:buNone/>
            </a:pPr>
            <a:r>
              <a:rPr lang="en" sz="1300">
                <a:solidFill>
                  <a:srgbClr val="FFFFFF"/>
                </a:solidFill>
                <a:latin typeface="Playfair Display"/>
                <a:ea typeface="Playfair Display"/>
                <a:cs typeface="Playfair Display"/>
                <a:sym typeface="Playfair Display"/>
              </a:rPr>
              <a:t>Prohibits among other things “passing off goods or services as those of another;” causing likelihood of confusion or of misunderstanding as to the source of goods/services;” and “engaging in any other conduct which similarly creates a likelihood of confusion or of misunderstanding.” </a:t>
            </a:r>
            <a:endParaRPr b="1" sz="13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sz="1400">
              <a:solidFill>
                <a:schemeClr val="lt1"/>
              </a:solidFill>
              <a:latin typeface="Playfair Display"/>
              <a:ea typeface="Playfair Display"/>
              <a:cs typeface="Playfair Display"/>
              <a:sym typeface="Playfair Display"/>
            </a:endParaRPr>
          </a:p>
        </p:txBody>
      </p:sp>
      <p:pic>
        <p:nvPicPr>
          <p:cNvPr id="193" name="Google Shape;193;p27"/>
          <p:cNvPicPr preferRelativeResize="0"/>
          <p:nvPr/>
        </p:nvPicPr>
        <p:blipFill>
          <a:blip r:embed="rId3">
            <a:alphaModFix/>
          </a:blip>
          <a:stretch>
            <a:fillRect/>
          </a:stretch>
        </p:blipFill>
        <p:spPr>
          <a:xfrm>
            <a:off x="7701300" y="175250"/>
            <a:ext cx="1086000" cy="1030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457200" y="628325"/>
            <a:ext cx="8229600" cy="5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Arial"/>
                <a:ea typeface="Arial"/>
                <a:cs typeface="Arial"/>
                <a:sym typeface="Arial"/>
              </a:rPr>
              <a:t>Analysis : Reasoning of claims against facts</a:t>
            </a:r>
            <a:endParaRPr sz="18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199" name="Google Shape;199;p28"/>
          <p:cNvSpPr txBox="1"/>
          <p:nvPr>
            <p:ph idx="4294967295" type="subTitle"/>
          </p:nvPr>
        </p:nvSpPr>
        <p:spPr>
          <a:xfrm>
            <a:off x="311700" y="866500"/>
            <a:ext cx="8520600" cy="384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a:t>
            </a:r>
            <a:r>
              <a:rPr lang="en" sz="1200">
                <a:solidFill>
                  <a:schemeClr val="lt1"/>
                </a:solidFill>
                <a:latin typeface="Comic Sans MS"/>
                <a:ea typeface="Comic Sans MS"/>
                <a:cs typeface="Comic Sans MS"/>
                <a:sym typeface="Comic Sans MS"/>
              </a:rPr>
              <a:t>EYEBOBS, LLC v. SNAP, INC</a:t>
            </a:r>
            <a:r>
              <a:rPr lang="en" sz="1100">
                <a:solidFill>
                  <a:schemeClr val="lt1"/>
                </a:solidFill>
                <a:latin typeface="Comic Sans MS"/>
                <a:ea typeface="Comic Sans MS"/>
                <a:cs typeface="Comic Sans MS"/>
                <a:sym typeface="Comic Sans MS"/>
              </a:rPr>
              <a:t>                                                                     </a:t>
            </a:r>
            <a:endParaRPr sz="1100">
              <a:solidFill>
                <a:schemeClr val="lt1"/>
              </a:solidFill>
              <a:latin typeface="Comic Sans MS"/>
              <a:ea typeface="Comic Sans MS"/>
              <a:cs typeface="Comic Sans MS"/>
              <a:sym typeface="Comic Sans MS"/>
            </a:endParaRPr>
          </a:p>
          <a:p>
            <a:pPr indent="0" lvl="0" marL="0" rtl="0" algn="ctr">
              <a:spcBef>
                <a:spcPts val="600"/>
              </a:spcBef>
              <a:spcAft>
                <a:spcPts val="0"/>
              </a:spcAft>
              <a:buNone/>
            </a:pPr>
            <a:r>
              <a:rPr lang="en" sz="1100">
                <a:solidFill>
                  <a:schemeClr val="lt1"/>
                </a:solidFill>
                <a:latin typeface="Comic Sans MS"/>
                <a:ea typeface="Comic Sans MS"/>
                <a:cs typeface="Comic Sans MS"/>
                <a:sym typeface="Comic Sans MS"/>
              </a:rPr>
              <a:t> </a:t>
            </a:r>
            <a:r>
              <a:rPr b="1" lang="en" sz="1400">
                <a:solidFill>
                  <a:schemeClr val="lt1"/>
                </a:solidFill>
                <a:latin typeface="Comic Sans MS"/>
                <a:ea typeface="Comic Sans MS"/>
                <a:cs typeface="Comic Sans MS"/>
                <a:sym typeface="Comic Sans MS"/>
              </a:rPr>
              <a:t>CLAIM FOR INFRINGING THE REGISTERED MARK</a:t>
            </a:r>
            <a:endParaRPr b="1" sz="1400">
              <a:solidFill>
                <a:schemeClr val="lt1"/>
              </a:solidFill>
              <a:latin typeface="Comic Sans MS"/>
              <a:ea typeface="Comic Sans MS"/>
              <a:cs typeface="Comic Sans MS"/>
              <a:sym typeface="Comic Sans MS"/>
            </a:endParaRPr>
          </a:p>
          <a:p>
            <a:pPr indent="-317500" lvl="0" marL="457200" rtl="0" algn="l">
              <a:spcBef>
                <a:spcPts val="600"/>
              </a:spcBef>
              <a:spcAft>
                <a:spcPts val="0"/>
              </a:spcAft>
              <a:buClr>
                <a:schemeClr val="lt1"/>
              </a:buClr>
              <a:buSzPts val="1400"/>
              <a:buFont typeface="Comic Sans MS"/>
              <a:buChar char="●"/>
            </a:pPr>
            <a:r>
              <a:rPr b="1" lang="en" sz="1400">
                <a:solidFill>
                  <a:schemeClr val="lt1"/>
                </a:solidFill>
                <a:latin typeface="Playfair Display"/>
                <a:ea typeface="Playfair Display"/>
                <a:cs typeface="Playfair Display"/>
                <a:sym typeface="Playfair Display"/>
              </a:rPr>
              <a:t>Must establish :</a:t>
            </a:r>
            <a:r>
              <a:rPr b="1" lang="en" sz="1400">
                <a:solidFill>
                  <a:schemeClr val="lt1"/>
                </a:solidFill>
                <a:latin typeface="Comic Sans MS"/>
                <a:ea typeface="Comic Sans MS"/>
                <a:cs typeface="Comic Sans MS"/>
                <a:sym typeface="Comic Sans MS"/>
              </a:rPr>
              <a:t> </a:t>
            </a:r>
            <a:r>
              <a:rPr lang="en" sz="1400">
                <a:solidFill>
                  <a:srgbClr val="FFFFFF"/>
                </a:solidFill>
                <a:latin typeface="Playfair Display"/>
                <a:ea typeface="Playfair Display"/>
                <a:cs typeface="Playfair Display"/>
                <a:sym typeface="Playfair Display"/>
              </a:rPr>
              <a:t>Prohibits and penalises a likelihood of confusion, deception, or mistake on the part of an appreciable number of ordinary purchasers as to an association between them due to their common use of the trademarks. </a:t>
            </a:r>
            <a:endParaRPr b="1" sz="1400">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b="1" lang="en" sz="1400">
                <a:solidFill>
                  <a:srgbClr val="FFFFFF"/>
                </a:solidFill>
                <a:latin typeface="Playfair Display"/>
                <a:ea typeface="Playfair Display"/>
                <a:cs typeface="Playfair Display"/>
                <a:sym typeface="Playfair Display"/>
              </a:rPr>
              <a:t>Framework</a:t>
            </a:r>
            <a:endParaRPr b="1" sz="14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Clr>
                <a:schemeClr val="dk1"/>
              </a:buClr>
              <a:buSzPts val="1100"/>
              <a:buFont typeface="Arial"/>
              <a:buNone/>
            </a:pPr>
            <a:r>
              <a:rPr lang="en" sz="1300">
                <a:solidFill>
                  <a:srgbClr val="FFFFFF"/>
                </a:solidFill>
                <a:latin typeface="Playfair Display"/>
                <a:ea typeface="Playfair Display"/>
                <a:cs typeface="Playfair Display"/>
                <a:sym typeface="Playfair Display"/>
              </a:rPr>
              <a:t>“SquirtCo factors” in determining the legality of claim  </a:t>
            </a:r>
            <a:endParaRPr sz="13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Clr>
                <a:schemeClr val="dk1"/>
              </a:buClr>
              <a:buSzPts val="1100"/>
              <a:buFont typeface="Arial"/>
              <a:buNone/>
            </a:pPr>
            <a:r>
              <a:rPr lang="en" sz="1300">
                <a:solidFill>
                  <a:srgbClr val="FFFFFF"/>
                </a:solidFill>
                <a:latin typeface="Playfair Display"/>
                <a:ea typeface="Playfair Display"/>
                <a:cs typeface="Playfair Display"/>
                <a:sym typeface="Playfair Display"/>
              </a:rPr>
              <a:t>(1) the strength of the owner’s mark</a:t>
            </a:r>
            <a:endParaRPr sz="13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Clr>
                <a:schemeClr val="dk1"/>
              </a:buClr>
              <a:buSzPts val="1100"/>
              <a:buFont typeface="Arial"/>
              <a:buNone/>
            </a:pPr>
            <a:r>
              <a:rPr lang="en" sz="1300">
                <a:solidFill>
                  <a:srgbClr val="FFFFFF"/>
                </a:solidFill>
                <a:latin typeface="Playfair Display"/>
                <a:ea typeface="Playfair Display"/>
                <a:cs typeface="Playfair Display"/>
                <a:sym typeface="Playfair Display"/>
              </a:rPr>
              <a:t>(2) the similarity between the owner’s mark and the alleged infringer’s mark </a:t>
            </a:r>
            <a:endParaRPr sz="13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Clr>
                <a:schemeClr val="dk1"/>
              </a:buClr>
              <a:buSzPts val="1100"/>
              <a:buFont typeface="Arial"/>
              <a:buNone/>
            </a:pPr>
            <a:r>
              <a:rPr lang="en" sz="1300">
                <a:solidFill>
                  <a:srgbClr val="FFFFFF"/>
                </a:solidFill>
                <a:latin typeface="Playfair Display"/>
                <a:ea typeface="Playfair Display"/>
                <a:cs typeface="Playfair Display"/>
                <a:sym typeface="Playfair Display"/>
              </a:rPr>
              <a:t>(3) the degree to which the products compete with each other</a:t>
            </a:r>
            <a:endParaRPr sz="13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Clr>
                <a:schemeClr val="dk1"/>
              </a:buClr>
              <a:buSzPts val="1100"/>
              <a:buFont typeface="Arial"/>
              <a:buNone/>
            </a:pPr>
            <a:r>
              <a:rPr lang="en" sz="1300">
                <a:solidFill>
                  <a:srgbClr val="FFFFFF"/>
                </a:solidFill>
                <a:latin typeface="Playfair Display"/>
                <a:ea typeface="Playfair Display"/>
                <a:cs typeface="Playfair Display"/>
                <a:sym typeface="Playfair Display"/>
              </a:rPr>
              <a:t>(4) the alleged infringer’s intent to pass off its goods as those of the trademark owner </a:t>
            </a:r>
            <a:endParaRPr sz="13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Clr>
                <a:schemeClr val="dk1"/>
              </a:buClr>
              <a:buSzPts val="1100"/>
              <a:buFont typeface="Arial"/>
              <a:buNone/>
            </a:pPr>
            <a:r>
              <a:rPr lang="en" sz="1300">
                <a:solidFill>
                  <a:srgbClr val="FFFFFF"/>
                </a:solidFill>
                <a:latin typeface="Playfair Display"/>
                <a:ea typeface="Playfair Display"/>
                <a:cs typeface="Playfair Display"/>
                <a:sym typeface="Playfair Display"/>
              </a:rPr>
              <a:t>(5) incidents of actual confusion  </a:t>
            </a:r>
            <a:endParaRPr sz="13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Clr>
                <a:schemeClr val="dk1"/>
              </a:buClr>
              <a:buSzPts val="1100"/>
              <a:buFont typeface="Arial"/>
              <a:buNone/>
            </a:pPr>
            <a:r>
              <a:rPr lang="en" sz="1300">
                <a:solidFill>
                  <a:srgbClr val="FFFFFF"/>
                </a:solidFill>
                <a:latin typeface="Playfair Display"/>
                <a:ea typeface="Playfair Display"/>
                <a:cs typeface="Playfair Display"/>
                <a:sym typeface="Playfair Display"/>
              </a:rPr>
              <a:t>(6) the type of product, its costs and conditions of purchase</a:t>
            </a:r>
            <a:endParaRPr b="1" sz="13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sz="1400">
              <a:solidFill>
                <a:schemeClr val="lt1"/>
              </a:solidFill>
              <a:latin typeface="Playfair Display"/>
              <a:ea typeface="Playfair Display"/>
              <a:cs typeface="Playfair Display"/>
              <a:sym typeface="Playfair Display"/>
            </a:endParaRPr>
          </a:p>
        </p:txBody>
      </p:sp>
      <p:pic>
        <p:nvPicPr>
          <p:cNvPr id="200" name="Google Shape;200;p28"/>
          <p:cNvPicPr preferRelativeResize="0"/>
          <p:nvPr/>
        </p:nvPicPr>
        <p:blipFill>
          <a:blip r:embed="rId3">
            <a:alphaModFix/>
          </a:blip>
          <a:stretch>
            <a:fillRect/>
          </a:stretch>
        </p:blipFill>
        <p:spPr>
          <a:xfrm>
            <a:off x="7723850" y="145275"/>
            <a:ext cx="1060225" cy="1060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457200" y="628325"/>
            <a:ext cx="8229600" cy="5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Arial"/>
                <a:ea typeface="Arial"/>
                <a:cs typeface="Arial"/>
                <a:sym typeface="Arial"/>
              </a:rPr>
              <a:t>Analysis : Reasoning of claims against facts</a:t>
            </a:r>
            <a:endParaRPr sz="18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206" name="Google Shape;206;p29"/>
          <p:cNvSpPr txBox="1"/>
          <p:nvPr>
            <p:ph idx="4294967295" type="subTitle"/>
          </p:nvPr>
        </p:nvSpPr>
        <p:spPr>
          <a:xfrm>
            <a:off x="311700" y="866500"/>
            <a:ext cx="8520600" cy="384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a:t>
            </a:r>
            <a:r>
              <a:rPr lang="en" sz="1200">
                <a:solidFill>
                  <a:schemeClr val="lt1"/>
                </a:solidFill>
                <a:latin typeface="Comic Sans MS"/>
                <a:ea typeface="Comic Sans MS"/>
                <a:cs typeface="Comic Sans MS"/>
                <a:sym typeface="Comic Sans MS"/>
              </a:rPr>
              <a:t>EYEBOBS, LLC v. SNAP, INC</a:t>
            </a:r>
            <a:r>
              <a:rPr lang="en" sz="1100">
                <a:solidFill>
                  <a:schemeClr val="lt1"/>
                </a:solidFill>
                <a:latin typeface="Comic Sans MS"/>
                <a:ea typeface="Comic Sans MS"/>
                <a:cs typeface="Comic Sans MS"/>
                <a:sym typeface="Comic Sans MS"/>
              </a:rPr>
              <a:t>                                                                     </a:t>
            </a:r>
            <a:endParaRPr sz="1100">
              <a:solidFill>
                <a:schemeClr val="lt1"/>
              </a:solidFill>
              <a:latin typeface="Comic Sans MS"/>
              <a:ea typeface="Comic Sans MS"/>
              <a:cs typeface="Comic Sans MS"/>
              <a:sym typeface="Comic Sans MS"/>
            </a:endParaRPr>
          </a:p>
          <a:p>
            <a:pPr indent="0" lvl="0" marL="0" rtl="0" algn="ctr">
              <a:spcBef>
                <a:spcPts val="600"/>
              </a:spcBef>
              <a:spcAft>
                <a:spcPts val="0"/>
              </a:spcAft>
              <a:buNone/>
            </a:pPr>
            <a:r>
              <a:rPr lang="en" sz="1100">
                <a:solidFill>
                  <a:schemeClr val="lt1"/>
                </a:solidFill>
                <a:latin typeface="Comic Sans MS"/>
                <a:ea typeface="Comic Sans MS"/>
                <a:cs typeface="Comic Sans MS"/>
                <a:sym typeface="Comic Sans MS"/>
              </a:rPr>
              <a:t> </a:t>
            </a:r>
            <a:r>
              <a:rPr b="1" lang="en" sz="1400">
                <a:solidFill>
                  <a:schemeClr val="lt1"/>
                </a:solidFill>
                <a:latin typeface="Comic Sans MS"/>
                <a:ea typeface="Comic Sans MS"/>
                <a:cs typeface="Comic Sans MS"/>
                <a:sym typeface="Comic Sans MS"/>
              </a:rPr>
              <a:t>CLAIM FOR INFRINGING COMMON LAW MARK</a:t>
            </a:r>
            <a:endParaRPr b="1" sz="1400">
              <a:solidFill>
                <a:schemeClr val="lt1"/>
              </a:solidFill>
              <a:latin typeface="Comic Sans MS"/>
              <a:ea typeface="Comic Sans MS"/>
              <a:cs typeface="Comic Sans MS"/>
              <a:sym typeface="Comic Sans MS"/>
            </a:endParaRPr>
          </a:p>
          <a:p>
            <a:pPr indent="-317500" lvl="0" marL="457200" rtl="0" algn="l">
              <a:spcBef>
                <a:spcPts val="600"/>
              </a:spcBef>
              <a:spcAft>
                <a:spcPts val="0"/>
              </a:spcAft>
              <a:buClr>
                <a:schemeClr val="lt1"/>
              </a:buClr>
              <a:buSzPts val="1400"/>
              <a:buFont typeface="Comic Sans MS"/>
              <a:buChar char="●"/>
            </a:pPr>
            <a:r>
              <a:rPr b="1" lang="en" sz="1400">
                <a:solidFill>
                  <a:schemeClr val="lt1"/>
                </a:solidFill>
                <a:latin typeface="Playfair Display"/>
                <a:ea typeface="Playfair Display"/>
                <a:cs typeface="Playfair Display"/>
                <a:sym typeface="Playfair Display"/>
              </a:rPr>
              <a:t>Must establish :</a:t>
            </a:r>
            <a:r>
              <a:rPr b="1" lang="en" sz="1400">
                <a:solidFill>
                  <a:schemeClr val="lt1"/>
                </a:solidFill>
                <a:latin typeface="Comic Sans MS"/>
                <a:ea typeface="Comic Sans MS"/>
                <a:cs typeface="Comic Sans MS"/>
                <a:sym typeface="Comic Sans MS"/>
              </a:rPr>
              <a:t> </a:t>
            </a:r>
            <a:r>
              <a:rPr lang="en" sz="1400">
                <a:solidFill>
                  <a:srgbClr val="FFFFFF"/>
                </a:solidFill>
                <a:latin typeface="Playfair Display"/>
                <a:ea typeface="Playfair Display"/>
                <a:cs typeface="Playfair Display"/>
                <a:sym typeface="Playfair Display"/>
              </a:rPr>
              <a:t>Eyebobs must establish that Snap’s use of the Spectacles Mark is likely to cause consumers to mistakenly believe that Eyebobs or its products are affiliated with Snap</a:t>
            </a:r>
            <a:endParaRPr sz="1400">
              <a:solidFill>
                <a:srgbClr val="FFFFFF"/>
              </a:solidFill>
              <a:latin typeface="Playfair Display"/>
              <a:ea typeface="Playfair Display"/>
              <a:cs typeface="Playfair Display"/>
              <a:sym typeface="Playfair Display"/>
            </a:endParaRPr>
          </a:p>
          <a:p>
            <a:pPr indent="-298450" lvl="0" marL="457200" rtl="0" algn="l">
              <a:spcBef>
                <a:spcPts val="0"/>
              </a:spcBef>
              <a:spcAft>
                <a:spcPts val="0"/>
              </a:spcAft>
              <a:buClr>
                <a:schemeClr val="dk1"/>
              </a:buClr>
              <a:buSzPts val="1100"/>
              <a:buFont typeface="Open Sans"/>
              <a:buChar char="●"/>
            </a:pPr>
            <a:r>
              <a:t/>
            </a:r>
            <a:endParaRPr sz="1100">
              <a:solidFill>
                <a:schemeClr val="dk1"/>
              </a:solidFill>
              <a:latin typeface="Open Sans"/>
              <a:ea typeface="Open Sans"/>
              <a:cs typeface="Open Sans"/>
              <a:sym typeface="Open Sans"/>
            </a:endParaRPr>
          </a:p>
          <a:p>
            <a:pPr indent="-317500" lvl="0" marL="457200" rtl="0" algn="l">
              <a:spcBef>
                <a:spcPts val="0"/>
              </a:spcBef>
              <a:spcAft>
                <a:spcPts val="0"/>
              </a:spcAft>
              <a:buClr>
                <a:srgbClr val="FFFFFF"/>
              </a:buClr>
              <a:buSzPts val="1400"/>
              <a:buFont typeface="Playfair Display"/>
              <a:buChar char="●"/>
            </a:pPr>
            <a:r>
              <a:rPr b="1" lang="en" sz="1400">
                <a:solidFill>
                  <a:srgbClr val="FFFFFF"/>
                </a:solidFill>
                <a:latin typeface="Playfair Display"/>
                <a:ea typeface="Playfair Display"/>
                <a:cs typeface="Playfair Display"/>
                <a:sym typeface="Playfair Display"/>
              </a:rPr>
              <a:t>Framework</a:t>
            </a:r>
            <a:endParaRPr b="1" sz="14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rPr lang="en" sz="1400">
                <a:solidFill>
                  <a:srgbClr val="FFFFFF"/>
                </a:solidFill>
                <a:latin typeface="Playfair Display"/>
                <a:ea typeface="Playfair Display"/>
                <a:cs typeface="Playfair Display"/>
                <a:sym typeface="Playfair Display"/>
              </a:rPr>
              <a:t>The conceptual strength of the Common‐Law Mark is probably not as strong as the conceptual strength of the Registered Mark given that the Common‐Law Mark is suggestive,while the Registered Mark may be arbitrary or fanciful (highest level of trademark protection)</a:t>
            </a:r>
            <a:endParaRPr sz="14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rPr lang="en" sz="1400">
                <a:solidFill>
                  <a:srgbClr val="FFFFFF"/>
                </a:solidFill>
                <a:latin typeface="Playfair Display"/>
                <a:ea typeface="Playfair Display"/>
                <a:cs typeface="Playfair Display"/>
                <a:sym typeface="Playfair Display"/>
              </a:rPr>
              <a:t>The common law trademark consists of only the eyeball logo, the Common‐Law Mark is more similar to the Spectacles Mark than is the Registered Mark—at least when the Spectacles Mark is used without the word “Spectacles.”</a:t>
            </a:r>
            <a:endParaRPr sz="14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rPr lang="en" sz="1400">
                <a:solidFill>
                  <a:srgbClr val="FFFFFF"/>
                </a:solidFill>
                <a:latin typeface="Playfair Display"/>
                <a:ea typeface="Playfair Display"/>
                <a:cs typeface="Playfair Display"/>
                <a:sym typeface="Playfair Display"/>
              </a:rPr>
              <a:t>As the record reflects, Snap has not engaged in sustained or large‐scale advertising of Spectacles.  Instead, Snap’s promotion of Spectacles appears to have been limited to setting up temporary Snapbots, and selling Spectacles on a dedicated website </a:t>
            </a:r>
            <a:endParaRPr sz="14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b="1" sz="1400">
              <a:solidFill>
                <a:schemeClr val="lt1"/>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sz="1400">
              <a:solidFill>
                <a:schemeClr val="lt1"/>
              </a:solidFill>
              <a:latin typeface="Playfair Display"/>
              <a:ea typeface="Playfair Display"/>
              <a:cs typeface="Playfair Display"/>
              <a:sym typeface="Playfair Display"/>
            </a:endParaRPr>
          </a:p>
        </p:txBody>
      </p:sp>
      <p:pic>
        <p:nvPicPr>
          <p:cNvPr id="207" name="Google Shape;207;p29"/>
          <p:cNvPicPr preferRelativeResize="0"/>
          <p:nvPr/>
        </p:nvPicPr>
        <p:blipFill>
          <a:blip r:embed="rId3">
            <a:alphaModFix/>
          </a:blip>
          <a:stretch>
            <a:fillRect/>
          </a:stretch>
        </p:blipFill>
        <p:spPr>
          <a:xfrm>
            <a:off x="7723850" y="145275"/>
            <a:ext cx="1060225" cy="1060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457200" y="628325"/>
            <a:ext cx="8229600" cy="5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Arial"/>
                <a:ea typeface="Arial"/>
                <a:cs typeface="Arial"/>
                <a:sym typeface="Arial"/>
              </a:rPr>
              <a:t>Analysis : Reasoning of claims against facts</a:t>
            </a:r>
            <a:endParaRPr sz="18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213" name="Google Shape;213;p30"/>
          <p:cNvSpPr txBox="1"/>
          <p:nvPr>
            <p:ph idx="4294967295" type="subTitle"/>
          </p:nvPr>
        </p:nvSpPr>
        <p:spPr>
          <a:xfrm>
            <a:off x="311700" y="866500"/>
            <a:ext cx="8520600" cy="384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a:t>
            </a:r>
            <a:r>
              <a:rPr lang="en" sz="1200">
                <a:solidFill>
                  <a:schemeClr val="lt1"/>
                </a:solidFill>
                <a:latin typeface="Comic Sans MS"/>
                <a:ea typeface="Comic Sans MS"/>
                <a:cs typeface="Comic Sans MS"/>
                <a:sym typeface="Comic Sans MS"/>
              </a:rPr>
              <a:t>EYEBOBS, LLC v. SNAP, INC</a:t>
            </a:r>
            <a:r>
              <a:rPr lang="en" sz="1100">
                <a:solidFill>
                  <a:schemeClr val="lt1"/>
                </a:solidFill>
                <a:latin typeface="Comic Sans MS"/>
                <a:ea typeface="Comic Sans MS"/>
                <a:cs typeface="Comic Sans MS"/>
                <a:sym typeface="Comic Sans MS"/>
              </a:rPr>
              <a:t>                                                                     </a:t>
            </a:r>
            <a:endParaRPr sz="1100">
              <a:solidFill>
                <a:schemeClr val="lt1"/>
              </a:solidFill>
              <a:latin typeface="Comic Sans MS"/>
              <a:ea typeface="Comic Sans MS"/>
              <a:cs typeface="Comic Sans MS"/>
              <a:sym typeface="Comic Sans MS"/>
            </a:endParaRPr>
          </a:p>
          <a:p>
            <a:pPr indent="0" lvl="0" marL="0" rtl="0" algn="ctr">
              <a:spcBef>
                <a:spcPts val="600"/>
              </a:spcBef>
              <a:spcAft>
                <a:spcPts val="0"/>
              </a:spcAft>
              <a:buNone/>
            </a:pPr>
            <a:r>
              <a:rPr lang="en" sz="1100">
                <a:solidFill>
                  <a:schemeClr val="lt1"/>
                </a:solidFill>
                <a:latin typeface="Comic Sans MS"/>
                <a:ea typeface="Comic Sans MS"/>
                <a:cs typeface="Comic Sans MS"/>
                <a:sym typeface="Comic Sans MS"/>
              </a:rPr>
              <a:t> </a:t>
            </a:r>
            <a:r>
              <a:rPr b="1" lang="en" sz="1400">
                <a:solidFill>
                  <a:schemeClr val="lt1"/>
                </a:solidFill>
                <a:latin typeface="Comic Sans MS"/>
                <a:ea typeface="Comic Sans MS"/>
                <a:cs typeface="Comic Sans MS"/>
                <a:sym typeface="Comic Sans MS"/>
              </a:rPr>
              <a:t>CLAIM FOR INFRINGING MINNESOTA DECEPTIVE TRADE PRACTICES LAWS</a:t>
            </a:r>
            <a:endParaRPr b="1" sz="1400">
              <a:solidFill>
                <a:schemeClr val="lt1"/>
              </a:solidFill>
              <a:latin typeface="Comic Sans MS"/>
              <a:ea typeface="Comic Sans MS"/>
              <a:cs typeface="Comic Sans MS"/>
              <a:sym typeface="Comic Sans MS"/>
            </a:endParaRPr>
          </a:p>
          <a:p>
            <a:pPr indent="-317500" lvl="0" marL="457200" rtl="0" algn="l">
              <a:spcBef>
                <a:spcPts val="600"/>
              </a:spcBef>
              <a:spcAft>
                <a:spcPts val="0"/>
              </a:spcAft>
              <a:buClr>
                <a:schemeClr val="lt1"/>
              </a:buClr>
              <a:buSzPts val="1400"/>
              <a:buFont typeface="Comic Sans MS"/>
              <a:buChar char="●"/>
            </a:pPr>
            <a:r>
              <a:rPr b="1" lang="en" sz="1400">
                <a:solidFill>
                  <a:schemeClr val="lt1"/>
                </a:solidFill>
                <a:latin typeface="Playfair Display"/>
                <a:ea typeface="Playfair Display"/>
                <a:cs typeface="Playfair Display"/>
                <a:sym typeface="Playfair Display"/>
              </a:rPr>
              <a:t>Must establish : </a:t>
            </a:r>
            <a:r>
              <a:rPr lang="en" sz="1400">
                <a:solidFill>
                  <a:srgbClr val="FFFFFF"/>
                </a:solidFill>
                <a:latin typeface="Playfair Display"/>
                <a:ea typeface="Playfair Display"/>
                <a:cs typeface="Playfair Display"/>
                <a:sym typeface="Playfair Display"/>
              </a:rPr>
              <a:t>Eyebobs must point to evidence demonstrating “that the harm is certain and great due to passing off goods/services as another’s and of such imminence that there is a clear and present need for equitable relief”</a:t>
            </a:r>
            <a:endParaRPr sz="1400">
              <a:solidFill>
                <a:srgbClr val="FFFFFF"/>
              </a:solidFill>
              <a:latin typeface="Playfair Display"/>
              <a:ea typeface="Playfair Display"/>
              <a:cs typeface="Playfair Display"/>
              <a:sym typeface="Playfair Display"/>
            </a:endParaRPr>
          </a:p>
          <a:p>
            <a:pPr indent="-298450" lvl="0" marL="457200" rtl="0" algn="l">
              <a:spcBef>
                <a:spcPts val="0"/>
              </a:spcBef>
              <a:spcAft>
                <a:spcPts val="0"/>
              </a:spcAft>
              <a:buClr>
                <a:schemeClr val="dk1"/>
              </a:buClr>
              <a:buSzPts val="1100"/>
              <a:buFont typeface="Open Sans"/>
              <a:buChar char="●"/>
            </a:pPr>
            <a:r>
              <a:t/>
            </a:r>
            <a:endParaRPr sz="1100">
              <a:solidFill>
                <a:schemeClr val="dk1"/>
              </a:solidFill>
              <a:latin typeface="Open Sans"/>
              <a:ea typeface="Open Sans"/>
              <a:cs typeface="Open Sans"/>
              <a:sym typeface="Open Sans"/>
            </a:endParaRPr>
          </a:p>
          <a:p>
            <a:pPr indent="-317500" lvl="0" marL="457200" rtl="0" algn="l">
              <a:spcBef>
                <a:spcPts val="0"/>
              </a:spcBef>
              <a:spcAft>
                <a:spcPts val="0"/>
              </a:spcAft>
              <a:buClr>
                <a:srgbClr val="FFFFFF"/>
              </a:buClr>
              <a:buSzPts val="1400"/>
              <a:buFont typeface="Playfair Display"/>
              <a:buChar char="●"/>
            </a:pPr>
            <a:r>
              <a:rPr b="1" lang="en" sz="1400">
                <a:solidFill>
                  <a:srgbClr val="FFFFFF"/>
                </a:solidFill>
                <a:latin typeface="Playfair Display"/>
                <a:ea typeface="Playfair Display"/>
                <a:cs typeface="Playfair Display"/>
                <a:sym typeface="Playfair Display"/>
              </a:rPr>
              <a:t>Court arguments</a:t>
            </a:r>
            <a:endParaRPr b="1" sz="14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rPr lang="en" sz="1400">
                <a:solidFill>
                  <a:srgbClr val="FFFFFF"/>
                </a:solidFill>
                <a:latin typeface="Playfair Display"/>
                <a:ea typeface="Playfair Display"/>
                <a:cs typeface="Playfair Display"/>
                <a:sym typeface="Playfair Display"/>
              </a:rPr>
              <a:t>The harm that is anticipated by Eyebob is that of “reverse confusion”  where the plaintiff (the smaller senior user) fears that its mark will be overwhelmed when the defendant (the larger junior user) saturates the market with its (infringing) mark</a:t>
            </a:r>
            <a:endParaRPr sz="14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rPr lang="en" sz="1400">
                <a:solidFill>
                  <a:srgbClr val="FFFFFF"/>
                </a:solidFill>
                <a:latin typeface="Playfair Display"/>
                <a:ea typeface="Playfair Display"/>
                <a:cs typeface="Playfair Display"/>
                <a:sym typeface="Playfair Display"/>
              </a:rPr>
              <a:t>Eyebobs does not seriously argue that the Registered Mark has already been overwhelmed, but instead argues that, in the future, the Spectacles Mark is likely to gain sufficient commercial strength to overwhelm the Registered Mark</a:t>
            </a:r>
            <a:endParaRPr sz="14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rPr lang="en" sz="1400">
                <a:solidFill>
                  <a:srgbClr val="FFFFFF"/>
                </a:solidFill>
                <a:latin typeface="Playfair Display"/>
                <a:ea typeface="Playfair Display"/>
                <a:cs typeface="Playfair Display"/>
                <a:sym typeface="Playfair Display"/>
              </a:rPr>
              <a:t>Eyebobs products are not sold in proximity to Spectacles; no shopper will ever see them sitting next to each other on a shelf or appearing next to each other on a web page.  Thus, for actual confusion to arise, Snap would first have to so saturate the market with the Spectacles Mark  </a:t>
            </a:r>
            <a:endParaRPr sz="1400">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b="1" sz="1400">
              <a:solidFill>
                <a:schemeClr val="lt1"/>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b="1" sz="1400">
              <a:solidFill>
                <a:schemeClr val="lt1"/>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sz="1400">
              <a:solidFill>
                <a:schemeClr val="lt1"/>
              </a:solidFill>
              <a:latin typeface="Playfair Display"/>
              <a:ea typeface="Playfair Display"/>
              <a:cs typeface="Playfair Display"/>
              <a:sym typeface="Playfair Display"/>
            </a:endParaRPr>
          </a:p>
        </p:txBody>
      </p:sp>
      <p:pic>
        <p:nvPicPr>
          <p:cNvPr id="214" name="Google Shape;214;p30"/>
          <p:cNvPicPr preferRelativeResize="0"/>
          <p:nvPr/>
        </p:nvPicPr>
        <p:blipFill>
          <a:blip r:embed="rId3">
            <a:alphaModFix/>
          </a:blip>
          <a:stretch>
            <a:fillRect/>
          </a:stretch>
        </p:blipFill>
        <p:spPr>
          <a:xfrm>
            <a:off x="7723850" y="145275"/>
            <a:ext cx="1060225" cy="1060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457200" y="620225"/>
            <a:ext cx="8229600" cy="9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Arial"/>
                <a:ea typeface="Arial"/>
                <a:cs typeface="Arial"/>
                <a:sym typeface="Arial"/>
              </a:rPr>
              <a:t>Conclusion :  </a:t>
            </a:r>
            <a:endParaRPr sz="1800">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220" name="Google Shape;220;p31"/>
          <p:cNvSpPr txBox="1"/>
          <p:nvPr>
            <p:ph idx="4294967295" type="subTitle"/>
          </p:nvPr>
        </p:nvSpPr>
        <p:spPr>
          <a:xfrm>
            <a:off x="311700" y="866500"/>
            <a:ext cx="8520600" cy="384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a:t>
            </a:r>
            <a:r>
              <a:rPr lang="en" sz="1200">
                <a:solidFill>
                  <a:schemeClr val="lt1"/>
                </a:solidFill>
                <a:latin typeface="Comic Sans MS"/>
                <a:ea typeface="Comic Sans MS"/>
                <a:cs typeface="Comic Sans MS"/>
                <a:sym typeface="Comic Sans MS"/>
              </a:rPr>
              <a:t>EYEBOBS, LLC v. SNAP, INC</a:t>
            </a:r>
            <a:r>
              <a:rPr lang="en" sz="1100">
                <a:solidFill>
                  <a:schemeClr val="lt1"/>
                </a:solidFill>
                <a:latin typeface="Comic Sans MS"/>
                <a:ea typeface="Comic Sans MS"/>
                <a:cs typeface="Comic Sans MS"/>
                <a:sym typeface="Comic Sans MS"/>
              </a:rPr>
              <a:t>                                                                     verdict delivered by Judge Patrick J Schiltz</a:t>
            </a:r>
            <a:endParaRPr sz="1100">
              <a:solidFill>
                <a:schemeClr val="lt1"/>
              </a:solidFill>
              <a:latin typeface="Comic Sans MS"/>
              <a:ea typeface="Comic Sans MS"/>
              <a:cs typeface="Comic Sans MS"/>
              <a:sym typeface="Comic Sans MS"/>
            </a:endParaRPr>
          </a:p>
          <a:p>
            <a:pPr indent="0" lvl="0" marL="0" rtl="0" algn="ctr">
              <a:spcBef>
                <a:spcPts val="600"/>
              </a:spcBef>
              <a:spcAft>
                <a:spcPts val="0"/>
              </a:spcAft>
              <a:buNone/>
            </a:pPr>
            <a:r>
              <a:rPr lang="en" sz="1100">
                <a:solidFill>
                  <a:schemeClr val="lt1"/>
                </a:solidFill>
                <a:latin typeface="Comic Sans MS"/>
                <a:ea typeface="Comic Sans MS"/>
                <a:cs typeface="Comic Sans MS"/>
                <a:sym typeface="Comic Sans MS"/>
              </a:rPr>
              <a:t> </a:t>
            </a:r>
            <a:endParaRPr sz="1100">
              <a:solidFill>
                <a:schemeClr val="lt1"/>
              </a:solidFill>
              <a:latin typeface="Comic Sans MS"/>
              <a:ea typeface="Comic Sans MS"/>
              <a:cs typeface="Comic Sans MS"/>
              <a:sym typeface="Comic Sans MS"/>
            </a:endParaRPr>
          </a:p>
          <a:p>
            <a:pPr indent="0" lvl="0" marL="0" rtl="0" algn="ctr">
              <a:spcBef>
                <a:spcPts val="600"/>
              </a:spcBef>
              <a:spcAft>
                <a:spcPts val="0"/>
              </a:spcAft>
              <a:buNone/>
            </a:pPr>
            <a:r>
              <a:rPr lang="en" sz="2400" u="sng">
                <a:solidFill>
                  <a:schemeClr val="lt1"/>
                </a:solidFill>
                <a:latin typeface="Comfortaa"/>
                <a:ea typeface="Comfortaa"/>
                <a:cs typeface="Comfortaa"/>
                <a:sym typeface="Comfortaa"/>
              </a:rPr>
              <a:t>confusion, not competition, is the touchstone of trademark infringement.</a:t>
            </a:r>
            <a:endParaRPr b="1" sz="1400">
              <a:solidFill>
                <a:schemeClr val="lt1"/>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b="1" sz="1400">
              <a:solidFill>
                <a:schemeClr val="lt1"/>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sz="1400">
              <a:solidFill>
                <a:schemeClr val="lt1"/>
              </a:solidFill>
              <a:latin typeface="Playfair Display"/>
              <a:ea typeface="Playfair Display"/>
              <a:cs typeface="Playfair Display"/>
              <a:sym typeface="Playfair Display"/>
            </a:endParaRPr>
          </a:p>
        </p:txBody>
      </p:sp>
      <p:pic>
        <p:nvPicPr>
          <p:cNvPr id="221" name="Google Shape;221;p31"/>
          <p:cNvPicPr preferRelativeResize="0"/>
          <p:nvPr/>
        </p:nvPicPr>
        <p:blipFill>
          <a:blip r:embed="rId3">
            <a:alphaModFix/>
          </a:blip>
          <a:stretch>
            <a:fillRect/>
          </a:stretch>
        </p:blipFill>
        <p:spPr>
          <a:xfrm>
            <a:off x="7422050" y="142550"/>
            <a:ext cx="1410250" cy="1133125"/>
          </a:xfrm>
          <a:prstGeom prst="rect">
            <a:avLst/>
          </a:prstGeom>
          <a:noFill/>
          <a:ln>
            <a:noFill/>
          </a:ln>
        </p:spPr>
      </p:pic>
      <p:pic>
        <p:nvPicPr>
          <p:cNvPr id="222" name="Google Shape;222;p31"/>
          <p:cNvPicPr preferRelativeResize="0"/>
          <p:nvPr/>
        </p:nvPicPr>
        <p:blipFill>
          <a:blip r:embed="rId4">
            <a:alphaModFix/>
          </a:blip>
          <a:stretch>
            <a:fillRect/>
          </a:stretch>
        </p:blipFill>
        <p:spPr>
          <a:xfrm>
            <a:off x="2057913" y="2909538"/>
            <a:ext cx="1762125" cy="1590675"/>
          </a:xfrm>
          <a:prstGeom prst="rect">
            <a:avLst/>
          </a:prstGeom>
          <a:noFill/>
          <a:ln>
            <a:noFill/>
          </a:ln>
        </p:spPr>
      </p:pic>
      <p:pic>
        <p:nvPicPr>
          <p:cNvPr id="223" name="Google Shape;223;p31"/>
          <p:cNvPicPr preferRelativeResize="0"/>
          <p:nvPr/>
        </p:nvPicPr>
        <p:blipFill>
          <a:blip r:embed="rId5">
            <a:alphaModFix/>
          </a:blip>
          <a:stretch>
            <a:fillRect/>
          </a:stretch>
        </p:blipFill>
        <p:spPr>
          <a:xfrm>
            <a:off x="5148300" y="2909550"/>
            <a:ext cx="1762125" cy="159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457200" y="620225"/>
            <a:ext cx="8229600" cy="9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lt1"/>
                </a:solidFill>
                <a:latin typeface="Arial"/>
                <a:ea typeface="Arial"/>
                <a:cs typeface="Arial"/>
                <a:sym typeface="Arial"/>
              </a:rPr>
              <a:t>Conclusion :  </a:t>
            </a:r>
            <a:endParaRPr sz="1800">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sz="18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229" name="Google Shape;229;p32"/>
          <p:cNvSpPr txBox="1"/>
          <p:nvPr>
            <p:ph idx="4294967295" type="subTitle"/>
          </p:nvPr>
        </p:nvSpPr>
        <p:spPr>
          <a:xfrm>
            <a:off x="311700" y="866500"/>
            <a:ext cx="8520600" cy="384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a:t>
            </a:r>
            <a:r>
              <a:rPr lang="en" sz="1200">
                <a:solidFill>
                  <a:schemeClr val="lt1"/>
                </a:solidFill>
                <a:latin typeface="Comic Sans MS"/>
                <a:ea typeface="Comic Sans MS"/>
                <a:cs typeface="Comic Sans MS"/>
                <a:sym typeface="Comic Sans MS"/>
              </a:rPr>
              <a:t>EYEBOBS, LLC v. SNAP, INC</a:t>
            </a:r>
            <a:r>
              <a:rPr lang="en" sz="1100">
                <a:solidFill>
                  <a:schemeClr val="lt1"/>
                </a:solidFill>
                <a:latin typeface="Comic Sans MS"/>
                <a:ea typeface="Comic Sans MS"/>
                <a:cs typeface="Comic Sans MS"/>
                <a:sym typeface="Comic Sans MS"/>
              </a:rPr>
              <a:t>                                                                    </a:t>
            </a:r>
            <a:endParaRPr sz="1100">
              <a:solidFill>
                <a:schemeClr val="lt1"/>
              </a:solidFill>
              <a:latin typeface="Comic Sans MS"/>
              <a:ea typeface="Comic Sans MS"/>
              <a:cs typeface="Comic Sans MS"/>
              <a:sym typeface="Comic Sans MS"/>
            </a:endParaRPr>
          </a:p>
          <a:p>
            <a:pPr indent="0" lvl="0" marL="0" rtl="0" algn="ctr">
              <a:spcBef>
                <a:spcPts val="600"/>
              </a:spcBef>
              <a:spcAft>
                <a:spcPts val="0"/>
              </a:spcAft>
              <a:buNone/>
            </a:pPr>
            <a:r>
              <a:rPr lang="en" sz="1100">
                <a:solidFill>
                  <a:schemeClr val="lt1"/>
                </a:solidFill>
                <a:latin typeface="Comic Sans MS"/>
                <a:ea typeface="Comic Sans MS"/>
                <a:cs typeface="Comic Sans MS"/>
                <a:sym typeface="Comic Sans MS"/>
              </a:rPr>
              <a:t> </a:t>
            </a:r>
            <a:r>
              <a:rPr b="1" lang="en" sz="1400">
                <a:latin typeface="Playfair Display"/>
                <a:ea typeface="Playfair Display"/>
                <a:cs typeface="Playfair Display"/>
                <a:sym typeface="Playfair Display"/>
              </a:rPr>
              <a:t>Eyebobs has failed to demonstrate that it is likely to suffer irreparable harm if Snap is not enjoined from using the Spectacles Mark</a:t>
            </a:r>
            <a:endParaRPr sz="2800">
              <a:latin typeface="Playfair Display"/>
              <a:ea typeface="Playfair Display"/>
              <a:cs typeface="Playfair Display"/>
              <a:sym typeface="Playfair Display"/>
            </a:endParaRPr>
          </a:p>
          <a:p>
            <a:pPr indent="-317500" lvl="0" marL="457200" rtl="0" algn="l">
              <a:spcBef>
                <a:spcPts val="60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Competitive- Proximity factor - there is almost no overlap between the reading glasses marketed by Eyebobs and the Spectacles marketed by Snap.  They are very different products that are sold to very different consumers through very different channels. This worked against the plaintiff in this case</a:t>
            </a:r>
            <a:endParaRPr sz="1400">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Not enough evidence in the record to suggest that, the Spectacles Mark has anywhere near the commercial strength that would be necessary to overwhelm the Registered Mark—particularly among consumers who buy Eyebobs’ products</a:t>
            </a:r>
            <a:endParaRPr sz="1400">
              <a:solidFill>
                <a:srgbClr val="FFFFFF"/>
              </a:solidFill>
              <a:latin typeface="Playfair Display"/>
              <a:ea typeface="Playfair Display"/>
              <a:cs typeface="Playfair Display"/>
              <a:sym typeface="Playfair Display"/>
            </a:endParaRPr>
          </a:p>
          <a:p>
            <a:pPr indent="-317500" lvl="0" marL="457200" rtl="0" algn="l">
              <a:spcBef>
                <a:spcPts val="0"/>
              </a:spcBef>
              <a:spcAft>
                <a:spcPts val="0"/>
              </a:spcAft>
              <a:buClr>
                <a:srgbClr val="FFFFFF"/>
              </a:buClr>
              <a:buSzPts val="1400"/>
              <a:buFont typeface="Playfair Display"/>
              <a:buChar char="❖"/>
            </a:pPr>
            <a:r>
              <a:rPr lang="en" sz="1400">
                <a:solidFill>
                  <a:srgbClr val="FFFFFF"/>
                </a:solidFill>
                <a:latin typeface="Playfair Display"/>
                <a:ea typeface="Playfair Display"/>
                <a:cs typeface="Playfair Display"/>
                <a:sym typeface="Playfair Display"/>
              </a:rPr>
              <a:t>Consumers who are purchasing expensive products, are likely to take care to ensure that they are getting exactly what they want.  Spectacles retail for $129.99, and a consumer seeking to purchase Spectacles is going to ensure that she gets the one‐ and‐only hands‐free recording device that pairs with the Snapchat app.  There is little chance that someone looking for a pair of Spectacles will mistakenly believe it to be Eyebobs causing reverse confusion</a:t>
            </a:r>
            <a:endParaRPr sz="1400" u="sng">
              <a:solidFill>
                <a:srgbClr val="FFFFFF"/>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b="1" sz="1400">
              <a:solidFill>
                <a:schemeClr val="lt1"/>
              </a:solidFill>
              <a:latin typeface="Playfair Display"/>
              <a:ea typeface="Playfair Display"/>
              <a:cs typeface="Playfair Display"/>
              <a:sym typeface="Playfair Display"/>
            </a:endParaRPr>
          </a:p>
          <a:p>
            <a:pPr indent="0" lvl="0" marL="457200" rtl="0" algn="l">
              <a:spcBef>
                <a:spcPts val="600"/>
              </a:spcBef>
              <a:spcAft>
                <a:spcPts val="0"/>
              </a:spcAft>
              <a:buNone/>
            </a:pPr>
            <a:r>
              <a:t/>
            </a:r>
            <a:endParaRPr sz="1400">
              <a:solidFill>
                <a:schemeClr val="lt1"/>
              </a:solidFill>
              <a:latin typeface="Playfair Display"/>
              <a:ea typeface="Playfair Display"/>
              <a:cs typeface="Playfair Display"/>
              <a:sym typeface="Playfair Display"/>
            </a:endParaRPr>
          </a:p>
        </p:txBody>
      </p:sp>
      <p:pic>
        <p:nvPicPr>
          <p:cNvPr id="230" name="Google Shape;230;p32"/>
          <p:cNvPicPr preferRelativeResize="0"/>
          <p:nvPr/>
        </p:nvPicPr>
        <p:blipFill>
          <a:blip r:embed="rId3">
            <a:alphaModFix/>
          </a:blip>
          <a:stretch>
            <a:fillRect/>
          </a:stretch>
        </p:blipFill>
        <p:spPr>
          <a:xfrm>
            <a:off x="7510825" y="109225"/>
            <a:ext cx="1387550" cy="113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3"/>
          <p:cNvSpPr txBox="1"/>
          <p:nvPr>
            <p:ph type="ctrTitle"/>
          </p:nvPr>
        </p:nvSpPr>
        <p:spPr>
          <a:xfrm>
            <a:off x="4457075" y="1415750"/>
            <a:ext cx="4375200" cy="309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solidFill>
                  <a:srgbClr val="FFFFFF"/>
                </a:solidFill>
                <a:latin typeface="Arial"/>
                <a:ea typeface="Arial"/>
                <a:cs typeface="Arial"/>
                <a:sym typeface="Arial"/>
              </a:rPr>
              <a:t>Government affairs strategy and methodology</a:t>
            </a:r>
            <a:endParaRPr b="1" sz="14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pic>
        <p:nvPicPr>
          <p:cNvPr id="236" name="Google Shape;236;p33"/>
          <p:cNvPicPr preferRelativeResize="0"/>
          <p:nvPr/>
        </p:nvPicPr>
        <p:blipFill>
          <a:blip r:embed="rId3">
            <a:alphaModFix/>
          </a:blip>
          <a:stretch>
            <a:fillRect/>
          </a:stretch>
        </p:blipFill>
        <p:spPr>
          <a:xfrm>
            <a:off x="654650" y="1197375"/>
            <a:ext cx="3802425" cy="3430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857600" y="197888"/>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Amount Spent on Lobbying</a:t>
            </a:r>
            <a:endParaRPr b="1">
              <a:solidFill>
                <a:srgbClr val="FFFFFF"/>
              </a:solidFill>
            </a:endParaRPr>
          </a:p>
        </p:txBody>
      </p:sp>
      <p:sp>
        <p:nvSpPr>
          <p:cNvPr id="242" name="Google Shape;242;p34"/>
          <p:cNvSpPr txBox="1"/>
          <p:nvPr>
            <p:ph idx="1" type="body"/>
          </p:nvPr>
        </p:nvSpPr>
        <p:spPr>
          <a:xfrm>
            <a:off x="783675" y="1190750"/>
            <a:ext cx="7132800" cy="362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t>Snap Inc. reported spending around $ 960,000 on lobbying. Most of the this amount is spent on Federal lobbying.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pic>
        <p:nvPicPr>
          <p:cNvPr id="243" name="Google Shape;243;p34"/>
          <p:cNvPicPr preferRelativeResize="0"/>
          <p:nvPr/>
        </p:nvPicPr>
        <p:blipFill>
          <a:blip r:embed="rId3">
            <a:alphaModFix/>
          </a:blip>
          <a:stretch>
            <a:fillRect/>
          </a:stretch>
        </p:blipFill>
        <p:spPr>
          <a:xfrm>
            <a:off x="1055075" y="1741525"/>
            <a:ext cx="3580649" cy="2815850"/>
          </a:xfrm>
          <a:prstGeom prst="rect">
            <a:avLst/>
          </a:prstGeom>
          <a:noFill/>
          <a:ln>
            <a:noFill/>
          </a:ln>
        </p:spPr>
      </p:pic>
      <p:pic>
        <p:nvPicPr>
          <p:cNvPr id="244" name="Google Shape;244;p34"/>
          <p:cNvPicPr preferRelativeResize="0"/>
          <p:nvPr/>
        </p:nvPicPr>
        <p:blipFill>
          <a:blip r:embed="rId4">
            <a:alphaModFix/>
          </a:blip>
          <a:stretch>
            <a:fillRect/>
          </a:stretch>
        </p:blipFill>
        <p:spPr>
          <a:xfrm>
            <a:off x="4635725" y="1741525"/>
            <a:ext cx="3502675" cy="2815850"/>
          </a:xfrm>
          <a:prstGeom prst="rect">
            <a:avLst/>
          </a:prstGeom>
          <a:noFill/>
          <a:ln>
            <a:noFill/>
          </a:ln>
        </p:spPr>
      </p:pic>
      <p:pic>
        <p:nvPicPr>
          <p:cNvPr id="245" name="Google Shape;245;p34"/>
          <p:cNvPicPr preferRelativeResize="0"/>
          <p:nvPr/>
        </p:nvPicPr>
        <p:blipFill>
          <a:blip r:embed="rId5">
            <a:alphaModFix/>
          </a:blip>
          <a:stretch>
            <a:fillRect/>
          </a:stretch>
        </p:blipFill>
        <p:spPr>
          <a:xfrm>
            <a:off x="7916475" y="132075"/>
            <a:ext cx="1040425" cy="908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800">
                <a:solidFill>
                  <a:srgbClr val="FFFFFF"/>
                </a:solidFill>
              </a:rPr>
              <a:t>Issues Lobbied</a:t>
            </a:r>
            <a:endParaRPr sz="1800"/>
          </a:p>
        </p:txBody>
      </p:sp>
      <p:sp>
        <p:nvSpPr>
          <p:cNvPr id="251" name="Google Shape;251;p35"/>
          <p:cNvSpPr txBox="1"/>
          <p:nvPr>
            <p:ph idx="1" type="body"/>
          </p:nvPr>
        </p:nvSpPr>
        <p:spPr>
          <a:xfrm>
            <a:off x="1005600" y="1049700"/>
            <a:ext cx="7132800" cy="3346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sz="1200">
              <a:solidFill>
                <a:srgbClr val="FFFFFF"/>
              </a:solidFill>
            </a:endParaRPr>
          </a:p>
          <a:p>
            <a:pPr indent="-304800" lvl="0" marL="457200" rtl="0" algn="just">
              <a:lnSpc>
                <a:spcPct val="115000"/>
              </a:lnSpc>
              <a:spcBef>
                <a:spcPts val="0"/>
              </a:spcBef>
              <a:spcAft>
                <a:spcPts val="0"/>
              </a:spcAft>
              <a:buClr>
                <a:srgbClr val="FFFFFF"/>
              </a:buClr>
              <a:buSzPts val="1200"/>
              <a:buChar char="-"/>
            </a:pPr>
            <a:r>
              <a:rPr lang="en" sz="1200">
                <a:solidFill>
                  <a:srgbClr val="FFFFFF"/>
                </a:solidFill>
              </a:rPr>
              <a:t>   </a:t>
            </a:r>
            <a:r>
              <a:rPr lang="en" sz="1200">
                <a:solidFill>
                  <a:srgbClr val="FFFFFF"/>
                </a:solidFill>
                <a:latin typeface="Playfair Display"/>
                <a:ea typeface="Playfair Display"/>
                <a:cs typeface="Playfair Display"/>
                <a:sym typeface="Playfair Display"/>
              </a:rPr>
              <a:t> L</a:t>
            </a:r>
            <a:r>
              <a:rPr lang="en" sz="1200">
                <a:solidFill>
                  <a:srgbClr val="FFFFFF"/>
                </a:solidFill>
                <a:latin typeface="Playfair Display"/>
                <a:ea typeface="Playfair Display"/>
                <a:cs typeface="Playfair Display"/>
                <a:sym typeface="Playfair Display"/>
              </a:rPr>
              <a:t>aw </a:t>
            </a:r>
            <a:r>
              <a:rPr lang="en" sz="1200">
                <a:solidFill>
                  <a:srgbClr val="FFFFFF"/>
                </a:solidFill>
                <a:latin typeface="Playfair Display"/>
                <a:ea typeface="Playfair Display"/>
                <a:cs typeface="Playfair Display"/>
                <a:sym typeface="Playfair Display"/>
              </a:rPr>
              <a:t>enforcement cooperation</a:t>
            </a:r>
            <a:endParaRPr sz="120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Consumer protection</a:t>
            </a:r>
            <a:endParaRPr sz="120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Privacy</a:t>
            </a:r>
            <a:endParaRPr sz="120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Safety</a:t>
            </a:r>
            <a:endParaRPr sz="120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Data security</a:t>
            </a:r>
            <a:endParaRPr sz="120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Intermediary liability</a:t>
            </a:r>
            <a:endParaRPr sz="1200">
              <a:solidFill>
                <a:srgbClr val="FFFFFF"/>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FFFFFF"/>
              </a:solidFill>
            </a:endParaRPr>
          </a:p>
          <a:p>
            <a:pPr indent="0" lvl="0" marL="0" rtl="0" algn="l">
              <a:spcBef>
                <a:spcPts val="600"/>
              </a:spcBef>
              <a:spcAft>
                <a:spcPts val="0"/>
              </a:spcAft>
              <a:buNone/>
            </a:pPr>
            <a:r>
              <a:t/>
            </a:r>
            <a:endParaRPr/>
          </a:p>
        </p:txBody>
      </p:sp>
      <p:pic>
        <p:nvPicPr>
          <p:cNvPr id="252" name="Google Shape;252;p35"/>
          <p:cNvPicPr preferRelativeResize="0"/>
          <p:nvPr/>
        </p:nvPicPr>
        <p:blipFill>
          <a:blip r:embed="rId3">
            <a:alphaModFix/>
          </a:blip>
          <a:stretch>
            <a:fillRect/>
          </a:stretch>
        </p:blipFill>
        <p:spPr>
          <a:xfrm>
            <a:off x="7955155" y="109755"/>
            <a:ext cx="1012274" cy="1071610"/>
          </a:xfrm>
          <a:prstGeom prst="rect">
            <a:avLst/>
          </a:prstGeom>
          <a:noFill/>
          <a:ln>
            <a:noFill/>
          </a:ln>
        </p:spPr>
      </p:pic>
      <p:pic>
        <p:nvPicPr>
          <p:cNvPr id="253" name="Google Shape;253;p35"/>
          <p:cNvPicPr preferRelativeResize="0"/>
          <p:nvPr/>
        </p:nvPicPr>
        <p:blipFill>
          <a:blip r:embed="rId4">
            <a:alphaModFix/>
          </a:blip>
          <a:stretch>
            <a:fillRect/>
          </a:stretch>
        </p:blipFill>
        <p:spPr>
          <a:xfrm>
            <a:off x="1112065" y="1293315"/>
            <a:ext cx="361625" cy="361625"/>
          </a:xfrm>
          <a:prstGeom prst="rect">
            <a:avLst/>
          </a:prstGeom>
          <a:noFill/>
          <a:ln>
            <a:noFill/>
          </a:ln>
        </p:spPr>
      </p:pic>
      <p:pic>
        <p:nvPicPr>
          <p:cNvPr id="254" name="Google Shape;254;p35"/>
          <p:cNvPicPr preferRelativeResize="0"/>
          <p:nvPr/>
        </p:nvPicPr>
        <p:blipFill>
          <a:blip r:embed="rId5">
            <a:alphaModFix/>
          </a:blip>
          <a:stretch>
            <a:fillRect/>
          </a:stretch>
        </p:blipFill>
        <p:spPr>
          <a:xfrm>
            <a:off x="1112075" y="1754050"/>
            <a:ext cx="361625" cy="303748"/>
          </a:xfrm>
          <a:prstGeom prst="rect">
            <a:avLst/>
          </a:prstGeom>
          <a:noFill/>
          <a:ln>
            <a:noFill/>
          </a:ln>
        </p:spPr>
      </p:pic>
      <p:pic>
        <p:nvPicPr>
          <p:cNvPr id="255" name="Google Shape;255;p35"/>
          <p:cNvPicPr preferRelativeResize="0"/>
          <p:nvPr/>
        </p:nvPicPr>
        <p:blipFill>
          <a:blip r:embed="rId6">
            <a:alphaModFix/>
          </a:blip>
          <a:stretch>
            <a:fillRect/>
          </a:stretch>
        </p:blipFill>
        <p:spPr>
          <a:xfrm>
            <a:off x="1112075" y="2156900"/>
            <a:ext cx="361626" cy="312628"/>
          </a:xfrm>
          <a:prstGeom prst="rect">
            <a:avLst/>
          </a:prstGeom>
          <a:noFill/>
          <a:ln>
            <a:noFill/>
          </a:ln>
        </p:spPr>
      </p:pic>
      <p:pic>
        <p:nvPicPr>
          <p:cNvPr id="256" name="Google Shape;256;p35"/>
          <p:cNvPicPr preferRelativeResize="0"/>
          <p:nvPr/>
        </p:nvPicPr>
        <p:blipFill>
          <a:blip r:embed="rId7">
            <a:alphaModFix/>
          </a:blip>
          <a:stretch>
            <a:fillRect/>
          </a:stretch>
        </p:blipFill>
        <p:spPr>
          <a:xfrm>
            <a:off x="1112075" y="2568625"/>
            <a:ext cx="361625" cy="353343"/>
          </a:xfrm>
          <a:prstGeom prst="rect">
            <a:avLst/>
          </a:prstGeom>
          <a:noFill/>
          <a:ln>
            <a:noFill/>
          </a:ln>
        </p:spPr>
      </p:pic>
      <p:pic>
        <p:nvPicPr>
          <p:cNvPr id="257" name="Google Shape;257;p35"/>
          <p:cNvPicPr preferRelativeResize="0"/>
          <p:nvPr/>
        </p:nvPicPr>
        <p:blipFill>
          <a:blip r:embed="rId8">
            <a:alphaModFix/>
          </a:blip>
          <a:stretch>
            <a:fillRect/>
          </a:stretch>
        </p:blipFill>
        <p:spPr>
          <a:xfrm flipH="1">
            <a:off x="1112074" y="3021075"/>
            <a:ext cx="361626" cy="303750"/>
          </a:xfrm>
          <a:prstGeom prst="rect">
            <a:avLst/>
          </a:prstGeom>
          <a:noFill/>
          <a:ln>
            <a:noFill/>
          </a:ln>
        </p:spPr>
      </p:pic>
      <p:pic>
        <p:nvPicPr>
          <p:cNvPr id="258" name="Google Shape;258;p35"/>
          <p:cNvPicPr preferRelativeResize="0"/>
          <p:nvPr/>
        </p:nvPicPr>
        <p:blipFill>
          <a:blip r:embed="rId9">
            <a:alphaModFix/>
          </a:blip>
          <a:stretch>
            <a:fillRect/>
          </a:stretch>
        </p:blipFill>
        <p:spPr>
          <a:xfrm>
            <a:off x="1112075" y="3423925"/>
            <a:ext cx="361624" cy="243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Google Shape;53;p9"/>
          <p:cNvSpPr txBox="1"/>
          <p:nvPr/>
        </p:nvSpPr>
        <p:spPr>
          <a:xfrm>
            <a:off x="3221850" y="399925"/>
            <a:ext cx="27003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layfair Display"/>
                <a:ea typeface="Playfair Display"/>
                <a:cs typeface="Playfair Display"/>
                <a:sym typeface="Playfair Display"/>
              </a:rPr>
              <a:t>Introduction</a:t>
            </a:r>
            <a:endParaRPr sz="2400">
              <a:solidFill>
                <a:srgbClr val="FFFFFF"/>
              </a:solidFill>
              <a:latin typeface="Playfair Display"/>
              <a:ea typeface="Playfair Display"/>
              <a:cs typeface="Playfair Display"/>
              <a:sym typeface="Playfair Display"/>
            </a:endParaRPr>
          </a:p>
        </p:txBody>
      </p:sp>
      <p:sp>
        <p:nvSpPr>
          <p:cNvPr id="54" name="Google Shape;54;p9"/>
          <p:cNvSpPr txBox="1"/>
          <p:nvPr/>
        </p:nvSpPr>
        <p:spPr>
          <a:xfrm>
            <a:off x="682375" y="960225"/>
            <a:ext cx="8034300" cy="3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layfair Display"/>
                <a:ea typeface="Playfair Display"/>
                <a:cs typeface="Playfair Display"/>
                <a:sym typeface="Playfair Display"/>
              </a:rPr>
              <a:t>What does Snap do?</a:t>
            </a:r>
            <a:endParaRPr sz="1800">
              <a:solidFill>
                <a:srgbClr val="FFFFFF"/>
              </a:solidFill>
              <a:latin typeface="Playfair Display"/>
              <a:ea typeface="Playfair Display"/>
              <a:cs typeface="Playfair Display"/>
              <a:sym typeface="Playfair Display"/>
            </a:endParaRPr>
          </a:p>
        </p:txBody>
      </p:sp>
      <p:pic>
        <p:nvPicPr>
          <p:cNvPr id="55" name="Google Shape;55;p9"/>
          <p:cNvPicPr preferRelativeResize="0"/>
          <p:nvPr/>
        </p:nvPicPr>
        <p:blipFill>
          <a:blip r:embed="rId3">
            <a:alphaModFix/>
          </a:blip>
          <a:stretch>
            <a:fillRect/>
          </a:stretch>
        </p:blipFill>
        <p:spPr>
          <a:xfrm>
            <a:off x="944450" y="1533950"/>
            <a:ext cx="7255100" cy="3125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Agencies Lobbied</a:t>
            </a:r>
            <a:endParaRPr b="1"/>
          </a:p>
        </p:txBody>
      </p:sp>
      <p:sp>
        <p:nvSpPr>
          <p:cNvPr id="264" name="Google Shape;264;p36"/>
          <p:cNvSpPr txBox="1"/>
          <p:nvPr>
            <p:ph idx="1" type="body"/>
          </p:nvPr>
        </p:nvSpPr>
        <p:spPr>
          <a:xfrm>
            <a:off x="1005600" y="1200150"/>
            <a:ext cx="7132800" cy="3628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a:t>
            </a:r>
            <a:r>
              <a:rPr lang="en" sz="1200">
                <a:solidFill>
                  <a:srgbClr val="FFFFFF"/>
                </a:solidFill>
                <a:latin typeface="Playfair Display"/>
                <a:ea typeface="Playfair Display"/>
                <a:cs typeface="Playfair Display"/>
                <a:sym typeface="Playfair Display"/>
              </a:rPr>
              <a:t>U.S. Senate</a:t>
            </a:r>
            <a:endParaRPr sz="1200">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l">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U.S. House of Representatives</a:t>
            </a:r>
            <a:endParaRPr sz="1200">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l">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Federal Trade Commission (FTC)</a:t>
            </a:r>
            <a:endParaRPr sz="1200">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l">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Natl Telecommunications &amp; Information Administration (NTIA)</a:t>
            </a:r>
            <a:endParaRPr sz="1200">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l">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   Dept of Justice </a:t>
            </a:r>
            <a:r>
              <a:rPr lang="en" sz="1200">
                <a:solidFill>
                  <a:schemeClr val="lt1"/>
                </a:solidFill>
                <a:latin typeface="Playfair Display"/>
                <a:ea typeface="Playfair Display"/>
                <a:cs typeface="Playfair Display"/>
                <a:sym typeface="Playfair Display"/>
              </a:rPr>
              <a:t>(DOJ)</a:t>
            </a:r>
            <a:endParaRPr sz="1200">
              <a:solidFill>
                <a:schemeClr val="lt1"/>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200">
              <a:solidFill>
                <a:schemeClr val="lt1"/>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200">
              <a:solidFill>
                <a:schemeClr val="lt1"/>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 sz="1200">
                <a:solidFill>
                  <a:schemeClr val="lt1"/>
                </a:solidFill>
                <a:latin typeface="Playfair Display"/>
                <a:ea typeface="Playfair Display"/>
                <a:cs typeface="Playfair Display"/>
                <a:sym typeface="Playfair Display"/>
              </a:rPr>
              <a:t>U.S. Senate and FTC are the major lobbied agencies by Snap.</a:t>
            </a:r>
            <a:endParaRPr sz="1200">
              <a:solidFill>
                <a:schemeClr val="lt1"/>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200">
              <a:solidFill>
                <a:schemeClr val="lt1"/>
              </a:solidFill>
              <a:latin typeface="Playfair Display"/>
              <a:ea typeface="Playfair Display"/>
              <a:cs typeface="Playfair Display"/>
              <a:sym typeface="Playfair Display"/>
            </a:endParaRPr>
          </a:p>
        </p:txBody>
      </p:sp>
      <p:pic>
        <p:nvPicPr>
          <p:cNvPr id="265" name="Google Shape;265;p36"/>
          <p:cNvPicPr preferRelativeResize="0"/>
          <p:nvPr/>
        </p:nvPicPr>
        <p:blipFill>
          <a:blip r:embed="rId3">
            <a:alphaModFix/>
          </a:blip>
          <a:stretch>
            <a:fillRect/>
          </a:stretch>
        </p:blipFill>
        <p:spPr>
          <a:xfrm>
            <a:off x="1167621" y="1200150"/>
            <a:ext cx="318699" cy="318699"/>
          </a:xfrm>
          <a:prstGeom prst="rect">
            <a:avLst/>
          </a:prstGeom>
          <a:noFill/>
          <a:ln>
            <a:noFill/>
          </a:ln>
        </p:spPr>
      </p:pic>
      <p:pic>
        <p:nvPicPr>
          <p:cNvPr id="266" name="Google Shape;266;p36"/>
          <p:cNvPicPr preferRelativeResize="0"/>
          <p:nvPr/>
        </p:nvPicPr>
        <p:blipFill>
          <a:blip r:embed="rId4">
            <a:alphaModFix/>
          </a:blip>
          <a:stretch>
            <a:fillRect/>
          </a:stretch>
        </p:blipFill>
        <p:spPr>
          <a:xfrm>
            <a:off x="1167625" y="1636150"/>
            <a:ext cx="318700" cy="376101"/>
          </a:xfrm>
          <a:prstGeom prst="rect">
            <a:avLst/>
          </a:prstGeom>
          <a:noFill/>
          <a:ln>
            <a:noFill/>
          </a:ln>
        </p:spPr>
      </p:pic>
      <p:pic>
        <p:nvPicPr>
          <p:cNvPr id="267" name="Google Shape;267;p36"/>
          <p:cNvPicPr preferRelativeResize="0"/>
          <p:nvPr/>
        </p:nvPicPr>
        <p:blipFill>
          <a:blip r:embed="rId5">
            <a:alphaModFix/>
          </a:blip>
          <a:stretch>
            <a:fillRect/>
          </a:stretch>
        </p:blipFill>
        <p:spPr>
          <a:xfrm>
            <a:off x="1138913" y="2877350"/>
            <a:ext cx="376119" cy="376101"/>
          </a:xfrm>
          <a:prstGeom prst="rect">
            <a:avLst/>
          </a:prstGeom>
          <a:noFill/>
          <a:ln>
            <a:noFill/>
          </a:ln>
        </p:spPr>
      </p:pic>
      <p:pic>
        <p:nvPicPr>
          <p:cNvPr id="268" name="Google Shape;268;p36"/>
          <p:cNvPicPr preferRelativeResize="0"/>
          <p:nvPr/>
        </p:nvPicPr>
        <p:blipFill>
          <a:blip r:embed="rId6">
            <a:alphaModFix/>
          </a:blip>
          <a:stretch>
            <a:fillRect/>
          </a:stretch>
        </p:blipFill>
        <p:spPr>
          <a:xfrm>
            <a:off x="7210304" y="108125"/>
            <a:ext cx="1710050" cy="971700"/>
          </a:xfrm>
          <a:prstGeom prst="rect">
            <a:avLst/>
          </a:prstGeom>
          <a:noFill/>
          <a:ln>
            <a:noFill/>
          </a:ln>
        </p:spPr>
      </p:pic>
      <p:pic>
        <p:nvPicPr>
          <p:cNvPr id="269" name="Google Shape;269;p36"/>
          <p:cNvPicPr preferRelativeResize="0"/>
          <p:nvPr/>
        </p:nvPicPr>
        <p:blipFill>
          <a:blip r:embed="rId7">
            <a:alphaModFix/>
          </a:blip>
          <a:stretch>
            <a:fillRect/>
          </a:stretch>
        </p:blipFill>
        <p:spPr>
          <a:xfrm>
            <a:off x="1138925" y="2088775"/>
            <a:ext cx="318699" cy="318699"/>
          </a:xfrm>
          <a:prstGeom prst="rect">
            <a:avLst/>
          </a:prstGeom>
          <a:noFill/>
          <a:ln>
            <a:noFill/>
          </a:ln>
        </p:spPr>
      </p:pic>
      <p:pic>
        <p:nvPicPr>
          <p:cNvPr id="270" name="Google Shape;270;p36"/>
          <p:cNvPicPr preferRelativeResize="0"/>
          <p:nvPr/>
        </p:nvPicPr>
        <p:blipFill>
          <a:blip r:embed="rId8">
            <a:alphaModFix/>
          </a:blip>
          <a:stretch>
            <a:fillRect/>
          </a:stretch>
        </p:blipFill>
        <p:spPr>
          <a:xfrm>
            <a:off x="1138925" y="2483062"/>
            <a:ext cx="318699" cy="31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1592100" y="163875"/>
            <a:ext cx="5959800" cy="97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FFFF"/>
                </a:solidFill>
              </a:rPr>
              <a:t>Government affairs strategy and methodology</a:t>
            </a:r>
            <a:endParaRPr b="1" sz="1800"/>
          </a:p>
        </p:txBody>
      </p:sp>
      <p:sp>
        <p:nvSpPr>
          <p:cNvPr id="276" name="Google Shape;276;p37"/>
          <p:cNvSpPr txBox="1"/>
          <p:nvPr>
            <p:ph idx="1" type="body"/>
          </p:nvPr>
        </p:nvSpPr>
        <p:spPr>
          <a:xfrm>
            <a:off x="1005600" y="1237775"/>
            <a:ext cx="7132800" cy="3628200"/>
          </a:xfrm>
          <a:prstGeom prst="rect">
            <a:avLst/>
          </a:prstGeom>
        </p:spPr>
        <p:txBody>
          <a:bodyPr anchorCtr="0" anchor="t" bIns="91425" lIns="91425" spcFirstLastPara="1" rIns="91425" wrap="square" tIns="91425">
            <a:noAutofit/>
          </a:bodyPr>
          <a:lstStyle/>
          <a:p>
            <a:pPr indent="-301625" lvl="0" marL="457200" rtl="0" algn="just">
              <a:lnSpc>
                <a:spcPct val="115000"/>
              </a:lnSpc>
              <a:spcBef>
                <a:spcPts val="0"/>
              </a:spcBef>
              <a:spcAft>
                <a:spcPts val="0"/>
              </a:spcAft>
              <a:buClr>
                <a:srgbClr val="FFFFFF"/>
              </a:buClr>
              <a:buSzPts val="1150"/>
              <a:buFont typeface="Playfair Display"/>
              <a:buChar char="-"/>
            </a:pPr>
            <a:r>
              <a:rPr lang="en" sz="1150">
                <a:solidFill>
                  <a:srgbClr val="FFFFFF"/>
                </a:solidFill>
                <a:latin typeface="Playfair Display"/>
                <a:ea typeface="Playfair Display"/>
                <a:cs typeface="Playfair Display"/>
                <a:sym typeface="Playfair Display"/>
              </a:rPr>
              <a:t>In 2014, Snap first hired its first lobbyist Heather Podesta and Partners, LLC, a lobbying firm based in Washington D.C. This is just after the company’s major security breach.</a:t>
            </a:r>
            <a:endParaRPr sz="115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150">
              <a:solidFill>
                <a:srgbClr val="FFFFFF"/>
              </a:solidFill>
              <a:latin typeface="Playfair Display"/>
              <a:ea typeface="Playfair Display"/>
              <a:cs typeface="Playfair Display"/>
              <a:sym typeface="Playfair Display"/>
            </a:endParaRPr>
          </a:p>
          <a:p>
            <a:pPr indent="-301625" lvl="0" marL="457200" rtl="0" algn="just">
              <a:lnSpc>
                <a:spcPct val="115000"/>
              </a:lnSpc>
              <a:spcBef>
                <a:spcPts val="0"/>
              </a:spcBef>
              <a:spcAft>
                <a:spcPts val="0"/>
              </a:spcAft>
              <a:buClr>
                <a:srgbClr val="FFFFFF"/>
              </a:buClr>
              <a:buSzPts val="1150"/>
              <a:buFont typeface="Playfair Display"/>
              <a:buChar char="-"/>
            </a:pPr>
            <a:r>
              <a:rPr lang="en" sz="1150">
                <a:solidFill>
                  <a:srgbClr val="FFFFFF"/>
                </a:solidFill>
                <a:latin typeface="Playfair Display"/>
                <a:ea typeface="Playfair Display"/>
                <a:cs typeface="Playfair Display"/>
                <a:sym typeface="Playfair Display"/>
              </a:rPr>
              <a:t>Snap hired this firm as privacy experts called for an investigation from the Federal Trade Commission against this security breach. This firm helped Snap to promote policies favorable to the company and also educating policymakers regarding the application's operation and practice.</a:t>
            </a:r>
            <a:endParaRPr sz="115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150">
              <a:solidFill>
                <a:srgbClr val="FFFFFF"/>
              </a:solidFill>
              <a:latin typeface="Playfair Display"/>
              <a:ea typeface="Playfair Display"/>
              <a:cs typeface="Playfair Display"/>
              <a:sym typeface="Playfair Display"/>
            </a:endParaRPr>
          </a:p>
          <a:p>
            <a:pPr indent="-301625" lvl="0" marL="457200" rtl="0" algn="just">
              <a:lnSpc>
                <a:spcPct val="115000"/>
              </a:lnSpc>
              <a:spcBef>
                <a:spcPts val="0"/>
              </a:spcBef>
              <a:spcAft>
                <a:spcPts val="0"/>
              </a:spcAft>
              <a:buClr>
                <a:srgbClr val="FFFFFF"/>
              </a:buClr>
              <a:buSzPts val="1150"/>
              <a:buFont typeface="Playfair Display"/>
              <a:buChar char="-"/>
            </a:pPr>
            <a:r>
              <a:rPr lang="en" sz="1150">
                <a:solidFill>
                  <a:schemeClr val="lt1"/>
                </a:solidFill>
                <a:latin typeface="Playfair Display"/>
                <a:ea typeface="Playfair Display"/>
                <a:cs typeface="Playfair Display"/>
                <a:sym typeface="Playfair Display"/>
              </a:rPr>
              <a:t>FTC also alleged Snap that the company deceived consumers over the amount of personal data it collected and the security measures taken to protect that data from misuse and unauthorized disclosure. In the settlement for this case Snap has to </a:t>
            </a:r>
            <a:r>
              <a:rPr lang="en" sz="1150">
                <a:solidFill>
                  <a:srgbClr val="FFFFFF"/>
                </a:solidFill>
                <a:latin typeface="Playfair Display"/>
                <a:ea typeface="Playfair Display"/>
                <a:cs typeface="Playfair Display"/>
                <a:sym typeface="Playfair Display"/>
              </a:rPr>
              <a:t>implement a comprehensive privacy program that will be monitored by an independent privacy professional.</a:t>
            </a:r>
            <a:endParaRPr sz="115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150">
              <a:solidFill>
                <a:srgbClr val="FFFFFF"/>
              </a:solidFill>
              <a:latin typeface="Playfair Display"/>
              <a:ea typeface="Playfair Display"/>
              <a:cs typeface="Playfair Display"/>
              <a:sym typeface="Playfair Display"/>
            </a:endParaRPr>
          </a:p>
          <a:p>
            <a:pPr indent="-301625" lvl="0" marL="457200" rtl="0" algn="just">
              <a:lnSpc>
                <a:spcPct val="115000"/>
              </a:lnSpc>
              <a:spcBef>
                <a:spcPts val="0"/>
              </a:spcBef>
              <a:spcAft>
                <a:spcPts val="0"/>
              </a:spcAft>
              <a:buClr>
                <a:srgbClr val="FFFFFF"/>
              </a:buClr>
              <a:buSzPts val="1150"/>
              <a:buFont typeface="Playfair Display"/>
              <a:buChar char="-"/>
            </a:pPr>
            <a:r>
              <a:rPr lang="en" sz="1150">
                <a:solidFill>
                  <a:srgbClr val="FFFFFF"/>
                </a:solidFill>
                <a:latin typeface="Playfair Display"/>
                <a:ea typeface="Playfair Display"/>
                <a:cs typeface="Playfair Display"/>
                <a:sym typeface="Playfair Display"/>
              </a:rPr>
              <a:t>In 2015,  Snapchat has hired a second team of lobbyists, this time from a firm with Republican ties, to advocate for the app as Congress considers changes to information privacy legislation law. </a:t>
            </a:r>
            <a:r>
              <a:rPr lang="en" sz="1150">
                <a:solidFill>
                  <a:schemeClr val="lt1"/>
                </a:solidFill>
                <a:latin typeface="Playfair Display"/>
                <a:ea typeface="Playfair Display"/>
                <a:cs typeface="Playfair Display"/>
                <a:sym typeface="Playfair Display"/>
              </a:rPr>
              <a:t>It has been hired to monitor policy related to data privacy, security and other issues impacting application based companies.</a:t>
            </a:r>
            <a:endParaRPr sz="1150">
              <a:solidFill>
                <a:srgbClr val="FFFFFF"/>
              </a:solidFill>
            </a:endParaRPr>
          </a:p>
          <a:p>
            <a:pPr indent="0" lvl="0" marL="0" rtl="0" algn="just">
              <a:lnSpc>
                <a:spcPct val="115000"/>
              </a:lnSpc>
              <a:spcBef>
                <a:spcPts val="0"/>
              </a:spcBef>
              <a:spcAft>
                <a:spcPts val="0"/>
              </a:spcAft>
              <a:buNone/>
            </a:pPr>
            <a:r>
              <a:t/>
            </a:r>
            <a:endParaRPr sz="1150">
              <a:solidFill>
                <a:srgbClr val="FFFFFF"/>
              </a:solidFill>
            </a:endParaRPr>
          </a:p>
          <a:p>
            <a:pPr indent="0" lvl="0" marL="0" rtl="0" algn="just">
              <a:lnSpc>
                <a:spcPct val="115000"/>
              </a:lnSpc>
              <a:spcBef>
                <a:spcPts val="0"/>
              </a:spcBef>
              <a:spcAft>
                <a:spcPts val="0"/>
              </a:spcAft>
              <a:buNone/>
            </a:pPr>
            <a:r>
              <a:t/>
            </a:r>
            <a:endParaRPr sz="1150">
              <a:solidFill>
                <a:srgbClr val="FFFFFF"/>
              </a:solidFill>
            </a:endParaRPr>
          </a:p>
        </p:txBody>
      </p:sp>
      <p:pic>
        <p:nvPicPr>
          <p:cNvPr id="277" name="Google Shape;277;p37"/>
          <p:cNvPicPr preferRelativeResize="0"/>
          <p:nvPr/>
        </p:nvPicPr>
        <p:blipFill>
          <a:blip r:embed="rId3">
            <a:alphaModFix/>
          </a:blip>
          <a:stretch>
            <a:fillRect/>
          </a:stretch>
        </p:blipFill>
        <p:spPr>
          <a:xfrm>
            <a:off x="7428450" y="98050"/>
            <a:ext cx="1607925" cy="795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4572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Government affairs strategy and methodology</a:t>
            </a:r>
            <a:endParaRPr>
              <a:solidFill>
                <a:srgbClr val="FFFFFF"/>
              </a:solidFill>
            </a:endParaRPr>
          </a:p>
        </p:txBody>
      </p:sp>
      <p:sp>
        <p:nvSpPr>
          <p:cNvPr id="283" name="Google Shape;283;p38"/>
          <p:cNvSpPr txBox="1"/>
          <p:nvPr>
            <p:ph idx="1" type="body"/>
          </p:nvPr>
        </p:nvSpPr>
        <p:spPr>
          <a:xfrm>
            <a:off x="1005600" y="971700"/>
            <a:ext cx="7132800" cy="3628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I</a:t>
            </a:r>
            <a:r>
              <a:rPr lang="en" sz="1200">
                <a:solidFill>
                  <a:srgbClr val="FFFFFF"/>
                </a:solidFill>
                <a:latin typeface="Playfair Display"/>
                <a:ea typeface="Playfair Display"/>
                <a:cs typeface="Playfair Display"/>
                <a:sym typeface="Playfair Display"/>
              </a:rPr>
              <a:t>n 2016 there is an allegation that the Snap Discover feature serves sexually explicit content to minors without warning.</a:t>
            </a:r>
            <a:endParaRPr sz="120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In early 2017, Snap hired D.C.-based Monument Policy to help it in areas including “Technology, cyber security and lawful access,” </a:t>
            </a:r>
            <a:endParaRPr sz="1200">
              <a:solidFill>
                <a:srgbClr val="FFFFFF"/>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In 2017, Snap alleged  issuing materially false and misleading statements to investors influencing its share price. Plaintiffs filed a class action. The U.S. Justice Department and Securities and Exchange Commission have subpoenaed Snap for information about its March 2017 initial public offering.</a:t>
            </a:r>
            <a:endParaRPr sz="120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In 2018,  Snap Inc. lobbied DOJ and also NATL  for issues related to law enforcement cooperation. </a:t>
            </a:r>
            <a:endParaRPr sz="1200">
              <a:solidFill>
                <a:srgbClr val="FFFFFF"/>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200">
              <a:solidFill>
                <a:srgbClr val="FFFFFF"/>
              </a:solidFill>
              <a:latin typeface="Playfair Display"/>
              <a:ea typeface="Playfair Display"/>
              <a:cs typeface="Playfair Display"/>
              <a:sym typeface="Playfair Display"/>
            </a:endParaRPr>
          </a:p>
          <a:p>
            <a:pPr indent="-304800" lvl="0" marL="457200" rtl="0" algn="just">
              <a:lnSpc>
                <a:spcPct val="115000"/>
              </a:lnSpc>
              <a:spcBef>
                <a:spcPts val="0"/>
              </a:spcBef>
              <a:spcAft>
                <a:spcPts val="0"/>
              </a:spcAft>
              <a:buClr>
                <a:srgbClr val="FFFFFF"/>
              </a:buClr>
              <a:buSzPts val="1200"/>
              <a:buFont typeface="Playfair Display"/>
              <a:buChar char="-"/>
            </a:pPr>
            <a:r>
              <a:rPr lang="en" sz="1200">
                <a:solidFill>
                  <a:srgbClr val="FFFFFF"/>
                </a:solidFill>
                <a:latin typeface="Playfair Display"/>
                <a:ea typeface="Playfair Display"/>
                <a:cs typeface="Playfair Display"/>
                <a:sym typeface="Playfair Display"/>
              </a:rPr>
              <a:t>In the year 2018 and 2019, Gina Woodworth served as a lobbyist for Snap for Issues related to consumer protection, privacy, safety, and data security. </a:t>
            </a:r>
            <a:endParaRPr b="1" sz="1200">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t/>
            </a:r>
            <a:endParaRPr b="1" sz="1200">
              <a:solidFill>
                <a:srgbClr val="FFFFFF"/>
              </a:solidFill>
            </a:endParaRPr>
          </a:p>
        </p:txBody>
      </p:sp>
      <p:pic>
        <p:nvPicPr>
          <p:cNvPr id="284" name="Google Shape;284;p38"/>
          <p:cNvPicPr preferRelativeResize="0"/>
          <p:nvPr/>
        </p:nvPicPr>
        <p:blipFill>
          <a:blip r:embed="rId3">
            <a:alphaModFix/>
          </a:blip>
          <a:stretch>
            <a:fillRect/>
          </a:stretch>
        </p:blipFill>
        <p:spPr>
          <a:xfrm>
            <a:off x="7428450" y="98050"/>
            <a:ext cx="1607925" cy="795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3810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90" name="Google Shape;290;p39"/>
          <p:cNvSpPr txBox="1"/>
          <p:nvPr>
            <p:ph idx="1" type="body"/>
          </p:nvPr>
        </p:nvSpPr>
        <p:spPr>
          <a:xfrm>
            <a:off x="929400" y="1200150"/>
            <a:ext cx="7132800" cy="3628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Playfair Display"/>
              <a:buChar char="◈"/>
            </a:pPr>
            <a:r>
              <a:rPr lang="en" sz="1800">
                <a:solidFill>
                  <a:srgbClr val="FFFF00"/>
                </a:solidFill>
                <a:latin typeface="Playfair Display"/>
                <a:ea typeface="Playfair Display"/>
                <a:cs typeface="Playfair Display"/>
                <a:sym typeface="Playfair Display"/>
              </a:rPr>
              <a:t>Code of conduct</a:t>
            </a:r>
            <a:r>
              <a:rPr lang="en" sz="1800">
                <a:latin typeface="Playfair Display"/>
                <a:ea typeface="Playfair Display"/>
                <a:cs typeface="Playfair Display"/>
                <a:sym typeface="Playfair Display"/>
              </a:rPr>
              <a:t> - Needs improvement from the employees perspective</a:t>
            </a:r>
            <a:endParaRPr sz="1800">
              <a:latin typeface="Playfair Display"/>
              <a:ea typeface="Playfair Display"/>
              <a:cs typeface="Playfair Display"/>
              <a:sym typeface="Playfair Display"/>
            </a:endParaRPr>
          </a:p>
          <a:p>
            <a:pPr indent="0" lvl="0" marL="457200" rtl="0" algn="l">
              <a:spcBef>
                <a:spcPts val="600"/>
              </a:spcBef>
              <a:spcAft>
                <a:spcPts val="0"/>
              </a:spcAft>
              <a:buNone/>
            </a:pPr>
            <a:r>
              <a:t/>
            </a:r>
            <a:endParaRPr sz="1800">
              <a:latin typeface="Playfair Display"/>
              <a:ea typeface="Playfair Display"/>
              <a:cs typeface="Playfair Display"/>
              <a:sym typeface="Playfair Display"/>
            </a:endParaRPr>
          </a:p>
          <a:p>
            <a:pPr indent="-342900" lvl="0" marL="457200" rtl="0" algn="l">
              <a:spcBef>
                <a:spcPts val="600"/>
              </a:spcBef>
              <a:spcAft>
                <a:spcPts val="0"/>
              </a:spcAft>
              <a:buSzPts val="1800"/>
              <a:buFont typeface="Playfair Display"/>
              <a:buChar char="◈"/>
            </a:pPr>
            <a:r>
              <a:rPr lang="en" sz="1800">
                <a:solidFill>
                  <a:srgbClr val="FFFF00"/>
                </a:solidFill>
                <a:latin typeface="Playfair Display"/>
                <a:ea typeface="Playfair Display"/>
                <a:cs typeface="Playfair Display"/>
                <a:sym typeface="Playfair Display"/>
              </a:rPr>
              <a:t>Employment Discrimination</a:t>
            </a:r>
            <a:r>
              <a:rPr lang="en" sz="1800">
                <a:latin typeface="Playfair Display"/>
                <a:ea typeface="Playfair Display"/>
                <a:cs typeface="Playfair Display"/>
                <a:sym typeface="Playfair Display"/>
              </a:rPr>
              <a:t> - Should definitely take more efforts to improve the company culture and have inclusion</a:t>
            </a:r>
            <a:endParaRPr sz="1800">
              <a:latin typeface="Playfair Display"/>
              <a:ea typeface="Playfair Display"/>
              <a:cs typeface="Playfair Display"/>
              <a:sym typeface="Playfair Display"/>
            </a:endParaRPr>
          </a:p>
          <a:p>
            <a:pPr indent="0" lvl="0" marL="457200" rtl="0" algn="l">
              <a:spcBef>
                <a:spcPts val="600"/>
              </a:spcBef>
              <a:spcAft>
                <a:spcPts val="0"/>
              </a:spcAft>
              <a:buNone/>
            </a:pPr>
            <a:r>
              <a:t/>
            </a:r>
            <a:endParaRPr sz="1800">
              <a:latin typeface="Playfair Display"/>
              <a:ea typeface="Playfair Display"/>
              <a:cs typeface="Playfair Display"/>
              <a:sym typeface="Playfair Display"/>
            </a:endParaRPr>
          </a:p>
          <a:p>
            <a:pPr indent="-342900" lvl="0" marL="457200" rtl="0" algn="l">
              <a:spcBef>
                <a:spcPts val="600"/>
              </a:spcBef>
              <a:spcAft>
                <a:spcPts val="0"/>
              </a:spcAft>
              <a:buSzPts val="1800"/>
              <a:buFont typeface="Playfair Display"/>
              <a:buChar char="◈"/>
            </a:pPr>
            <a:r>
              <a:rPr lang="en" sz="1800">
                <a:solidFill>
                  <a:srgbClr val="FFFF00"/>
                </a:solidFill>
                <a:latin typeface="Playfair Display"/>
                <a:ea typeface="Playfair Display"/>
                <a:cs typeface="Playfair Display"/>
                <a:sym typeface="Playfair Display"/>
              </a:rPr>
              <a:t>Lawsuits</a:t>
            </a:r>
            <a:r>
              <a:rPr lang="en" sz="1800">
                <a:latin typeface="Playfair Display"/>
                <a:ea typeface="Playfair Display"/>
                <a:cs typeface="Playfair Display"/>
                <a:sym typeface="Playfair Display"/>
              </a:rPr>
              <a:t> - Can work on improving copyright </a:t>
            </a:r>
            <a:r>
              <a:rPr lang="en" sz="1800">
                <a:latin typeface="Playfair Display"/>
                <a:ea typeface="Playfair Display"/>
                <a:cs typeface="Playfair Display"/>
                <a:sym typeface="Playfair Display"/>
              </a:rPr>
              <a:t>infringement areas, thus avoiding further law suites</a:t>
            </a:r>
            <a:endParaRPr sz="1800">
              <a:latin typeface="Playfair Display"/>
              <a:ea typeface="Playfair Display"/>
              <a:cs typeface="Playfair Display"/>
              <a:sym typeface="Playfair Display"/>
            </a:endParaRPr>
          </a:p>
          <a:p>
            <a:pPr indent="0" lvl="0" marL="457200" rtl="0" algn="l">
              <a:spcBef>
                <a:spcPts val="600"/>
              </a:spcBef>
              <a:spcAft>
                <a:spcPts val="0"/>
              </a:spcAft>
              <a:buNone/>
            </a:pPr>
            <a:r>
              <a:t/>
            </a:r>
            <a:endParaRPr sz="1800">
              <a:latin typeface="Playfair Display"/>
              <a:ea typeface="Playfair Display"/>
              <a:cs typeface="Playfair Display"/>
              <a:sym typeface="Playfair Display"/>
            </a:endParaRPr>
          </a:p>
          <a:p>
            <a:pPr indent="-342900" lvl="0" marL="457200" rtl="0" algn="l">
              <a:spcBef>
                <a:spcPts val="600"/>
              </a:spcBef>
              <a:spcAft>
                <a:spcPts val="0"/>
              </a:spcAft>
              <a:buSzPts val="1800"/>
              <a:buFont typeface="Playfair Display"/>
              <a:buChar char="◈"/>
            </a:pPr>
            <a:r>
              <a:rPr lang="en" sz="1800">
                <a:solidFill>
                  <a:srgbClr val="FFFF00"/>
                </a:solidFill>
                <a:latin typeface="Playfair Display"/>
                <a:ea typeface="Playfair Display"/>
                <a:cs typeface="Playfair Display"/>
                <a:sym typeface="Playfair Display"/>
              </a:rPr>
              <a:t>Lobbying</a:t>
            </a:r>
            <a:r>
              <a:rPr lang="en" sz="1800">
                <a:latin typeface="Playfair Display"/>
                <a:ea typeface="Playfair Display"/>
                <a:cs typeface="Playfair Display"/>
                <a:sym typeface="Playfair Display"/>
              </a:rPr>
              <a:t> - Privacy is the main concern</a:t>
            </a:r>
            <a:endParaRPr sz="1800">
              <a:latin typeface="Playfair Display"/>
              <a:ea typeface="Playfair Display"/>
              <a:cs typeface="Playfair Display"/>
              <a:sym typeface="Playfair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381000" y="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pic>
        <p:nvPicPr>
          <p:cNvPr id="296" name="Google Shape;296;p40"/>
          <p:cNvPicPr preferRelativeResize="0"/>
          <p:nvPr/>
        </p:nvPicPr>
        <p:blipFill>
          <a:blip r:embed="rId3">
            <a:alphaModFix/>
          </a:blip>
          <a:stretch>
            <a:fillRect/>
          </a:stretch>
        </p:blipFill>
        <p:spPr>
          <a:xfrm>
            <a:off x="1933154" y="971700"/>
            <a:ext cx="5125298" cy="383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0"/>
          <p:cNvSpPr txBox="1"/>
          <p:nvPr/>
        </p:nvSpPr>
        <p:spPr>
          <a:xfrm>
            <a:off x="3213675" y="233025"/>
            <a:ext cx="2700300" cy="5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layfair Display"/>
                <a:ea typeface="Playfair Display"/>
                <a:cs typeface="Playfair Display"/>
                <a:sym typeface="Playfair Display"/>
              </a:rPr>
              <a:t>Introduction</a:t>
            </a:r>
            <a:endParaRPr sz="2400">
              <a:solidFill>
                <a:srgbClr val="FFFFFF"/>
              </a:solidFill>
              <a:latin typeface="Playfair Display"/>
              <a:ea typeface="Playfair Display"/>
              <a:cs typeface="Playfair Display"/>
              <a:sym typeface="Playfair Display"/>
            </a:endParaRPr>
          </a:p>
        </p:txBody>
      </p:sp>
      <p:sp>
        <p:nvSpPr>
          <p:cNvPr id="61" name="Google Shape;61;p10"/>
          <p:cNvSpPr txBox="1"/>
          <p:nvPr/>
        </p:nvSpPr>
        <p:spPr>
          <a:xfrm>
            <a:off x="469150" y="946525"/>
            <a:ext cx="78216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layfair Display"/>
                <a:ea typeface="Playfair Display"/>
                <a:cs typeface="Playfair Display"/>
                <a:sym typeface="Playfair Display"/>
              </a:rPr>
              <a:t>Why is Snap different?</a:t>
            </a:r>
            <a:endParaRPr sz="1800">
              <a:solidFill>
                <a:srgbClr val="FFFFFF"/>
              </a:solidFill>
              <a:latin typeface="Playfair Display"/>
              <a:ea typeface="Playfair Display"/>
              <a:cs typeface="Playfair Display"/>
              <a:sym typeface="Playfair Display"/>
            </a:endParaRPr>
          </a:p>
        </p:txBody>
      </p:sp>
      <p:pic>
        <p:nvPicPr>
          <p:cNvPr id="62" name="Google Shape;62;p10"/>
          <p:cNvPicPr preferRelativeResize="0"/>
          <p:nvPr/>
        </p:nvPicPr>
        <p:blipFill rotWithShape="1">
          <a:blip r:embed="rId3">
            <a:alphaModFix/>
          </a:blip>
          <a:srcRect b="19897" l="0" r="0" t="0"/>
          <a:stretch/>
        </p:blipFill>
        <p:spPr>
          <a:xfrm>
            <a:off x="549100" y="1452675"/>
            <a:ext cx="2213708" cy="3525701"/>
          </a:xfrm>
          <a:prstGeom prst="rect">
            <a:avLst/>
          </a:prstGeom>
          <a:noFill/>
          <a:ln>
            <a:noFill/>
          </a:ln>
        </p:spPr>
      </p:pic>
      <p:pic>
        <p:nvPicPr>
          <p:cNvPr id="63" name="Google Shape;63;p10"/>
          <p:cNvPicPr preferRelativeResize="0"/>
          <p:nvPr/>
        </p:nvPicPr>
        <p:blipFill rotWithShape="1">
          <a:blip r:embed="rId4">
            <a:alphaModFix/>
          </a:blip>
          <a:srcRect b="0" l="0" r="0" t="7201"/>
          <a:stretch/>
        </p:blipFill>
        <p:spPr>
          <a:xfrm>
            <a:off x="2895350" y="1425175"/>
            <a:ext cx="2025100" cy="3580700"/>
          </a:xfrm>
          <a:prstGeom prst="rect">
            <a:avLst/>
          </a:prstGeom>
          <a:noFill/>
          <a:ln>
            <a:noFill/>
          </a:ln>
        </p:spPr>
      </p:pic>
      <p:pic>
        <p:nvPicPr>
          <p:cNvPr id="64" name="Google Shape;64;p10"/>
          <p:cNvPicPr preferRelativeResize="0"/>
          <p:nvPr/>
        </p:nvPicPr>
        <p:blipFill rotWithShape="1">
          <a:blip r:embed="rId5">
            <a:alphaModFix/>
          </a:blip>
          <a:srcRect b="6898" l="0" r="0" t="0"/>
          <a:stretch/>
        </p:blipFill>
        <p:spPr>
          <a:xfrm>
            <a:off x="5053000" y="1425175"/>
            <a:ext cx="1934300" cy="3580700"/>
          </a:xfrm>
          <a:prstGeom prst="rect">
            <a:avLst/>
          </a:prstGeom>
          <a:noFill/>
          <a:ln>
            <a:noFill/>
          </a:ln>
        </p:spPr>
      </p:pic>
      <p:pic>
        <p:nvPicPr>
          <p:cNvPr id="65" name="Google Shape;65;p10"/>
          <p:cNvPicPr preferRelativeResize="0"/>
          <p:nvPr/>
        </p:nvPicPr>
        <p:blipFill>
          <a:blip r:embed="rId6">
            <a:alphaModFix/>
          </a:blip>
          <a:stretch>
            <a:fillRect/>
          </a:stretch>
        </p:blipFill>
        <p:spPr>
          <a:xfrm>
            <a:off x="7139700" y="1410400"/>
            <a:ext cx="1770499" cy="358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1"/>
          <p:cNvSpPr txBox="1"/>
          <p:nvPr>
            <p:ph type="title"/>
          </p:nvPr>
        </p:nvSpPr>
        <p:spPr>
          <a:xfrm>
            <a:off x="457200" y="23380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Code of Conduct</a:t>
            </a:r>
            <a:endParaRPr b="1">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FFFFF"/>
              </a:solidFill>
              <a:latin typeface="Arial"/>
              <a:ea typeface="Arial"/>
              <a:cs typeface="Arial"/>
              <a:sym typeface="Arial"/>
            </a:endParaRPr>
          </a:p>
        </p:txBody>
      </p:sp>
      <p:sp>
        <p:nvSpPr>
          <p:cNvPr id="71" name="Google Shape;71;p11"/>
          <p:cNvSpPr txBox="1"/>
          <p:nvPr/>
        </p:nvSpPr>
        <p:spPr>
          <a:xfrm>
            <a:off x="534650" y="1120700"/>
            <a:ext cx="8438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a:solidFill>
                  <a:srgbClr val="FFFFFF"/>
                </a:solidFill>
                <a:latin typeface="Playfair Display"/>
                <a:ea typeface="Playfair Display"/>
                <a:cs typeface="Playfair Display"/>
                <a:sym typeface="Playfair Display"/>
              </a:rPr>
              <a:t>There's a reason the Sarbanes-Oxley Act requires that publicly-traded companies have a code of ethics</a:t>
            </a:r>
            <a:endParaRPr b="1">
              <a:solidFill>
                <a:srgbClr val="FFFFFF"/>
              </a:solidFill>
              <a:latin typeface="Playfair Display"/>
              <a:ea typeface="Playfair Display"/>
              <a:cs typeface="Playfair Display"/>
              <a:sym typeface="Playfair Display"/>
            </a:endParaRPr>
          </a:p>
          <a:p>
            <a:pPr indent="0" lvl="0" marL="0" rtl="0" algn="l">
              <a:lnSpc>
                <a:spcPct val="115000"/>
              </a:lnSpc>
              <a:spcBef>
                <a:spcPts val="1800"/>
              </a:spcBef>
              <a:spcAft>
                <a:spcPts val="0"/>
              </a:spcAft>
              <a:buNone/>
            </a:pPr>
            <a:r>
              <a:rPr b="1" lang="en">
                <a:solidFill>
                  <a:srgbClr val="FFFFFF"/>
                </a:solidFill>
                <a:latin typeface="Playfair Display"/>
                <a:ea typeface="Playfair Display"/>
                <a:cs typeface="Playfair Display"/>
                <a:sym typeface="Playfair Display"/>
              </a:rPr>
              <a:t>Principles for a Code of Conduct:</a:t>
            </a:r>
            <a:endParaRPr b="1">
              <a:solidFill>
                <a:srgbClr val="FFFFFF"/>
              </a:solidFill>
              <a:latin typeface="Playfair Display"/>
              <a:ea typeface="Playfair Display"/>
              <a:cs typeface="Playfair Display"/>
              <a:sym typeface="Playfair Display"/>
            </a:endParaRPr>
          </a:p>
          <a:p>
            <a:pPr indent="-317500" lvl="0" marL="457200" rtl="0" algn="l">
              <a:lnSpc>
                <a:spcPct val="115000"/>
              </a:lnSpc>
              <a:spcBef>
                <a:spcPts val="1800"/>
              </a:spcBef>
              <a:spcAft>
                <a:spcPts val="0"/>
              </a:spcAft>
              <a:buClr>
                <a:srgbClr val="FFFFFF"/>
              </a:buClr>
              <a:buSzPts val="1400"/>
              <a:buFont typeface="Playfair Display"/>
              <a:buChar char="➔"/>
            </a:pPr>
            <a:r>
              <a:rPr b="1" lang="en">
                <a:solidFill>
                  <a:srgbClr val="FFFFFF"/>
                </a:solidFill>
                <a:latin typeface="Playfair Display"/>
                <a:ea typeface="Playfair Display"/>
                <a:cs typeface="Playfair Display"/>
                <a:sym typeface="Playfair Display"/>
              </a:rPr>
              <a:t>Respect for people</a:t>
            </a:r>
            <a:endParaRPr b="1">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b="1" lang="en">
                <a:solidFill>
                  <a:srgbClr val="FFFFFF"/>
                </a:solidFill>
                <a:latin typeface="Playfair Display"/>
                <a:ea typeface="Playfair Display"/>
                <a:cs typeface="Playfair Display"/>
                <a:sym typeface="Playfair Display"/>
              </a:rPr>
              <a:t>Ethical practices</a:t>
            </a:r>
            <a:endParaRPr b="1">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b="1" lang="en">
                <a:solidFill>
                  <a:srgbClr val="FFFFFF"/>
                </a:solidFill>
                <a:latin typeface="Playfair Display"/>
                <a:ea typeface="Playfair Display"/>
                <a:cs typeface="Playfair Display"/>
                <a:sym typeface="Playfair Display"/>
              </a:rPr>
              <a:t>Fairness</a:t>
            </a:r>
            <a:endParaRPr b="1">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b="1" lang="en">
                <a:solidFill>
                  <a:srgbClr val="FFFFFF"/>
                </a:solidFill>
                <a:latin typeface="Playfair Display"/>
                <a:ea typeface="Playfair Display"/>
                <a:cs typeface="Playfair Display"/>
                <a:sym typeface="Playfair Display"/>
              </a:rPr>
              <a:t>Legal requirements</a:t>
            </a:r>
            <a:endParaRPr b="1">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b="1" lang="en">
                <a:solidFill>
                  <a:srgbClr val="FFFFFF"/>
                </a:solidFill>
                <a:latin typeface="Playfair Display"/>
                <a:ea typeface="Playfair Display"/>
                <a:cs typeface="Playfair Display"/>
                <a:sym typeface="Playfair Display"/>
              </a:rPr>
              <a:t>Safety</a:t>
            </a:r>
            <a:endParaRPr b="1">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b="1" lang="en">
                <a:solidFill>
                  <a:srgbClr val="FFFFFF"/>
                </a:solidFill>
                <a:latin typeface="Playfair Display"/>
                <a:ea typeface="Playfair Display"/>
                <a:cs typeface="Playfair Display"/>
                <a:sym typeface="Playfair Display"/>
              </a:rPr>
              <a:t>Environmental regulations</a:t>
            </a:r>
            <a:endParaRPr b="1">
              <a:solidFill>
                <a:srgbClr val="FFFFFF"/>
              </a:solidFill>
              <a:latin typeface="Playfair Display"/>
              <a:ea typeface="Playfair Display"/>
              <a:cs typeface="Playfair Display"/>
              <a:sym typeface="Playfair Display"/>
            </a:endParaRPr>
          </a:p>
          <a:p>
            <a:pPr indent="0" lvl="0" marL="0" rtl="0" algn="l">
              <a:spcBef>
                <a:spcPts val="600"/>
              </a:spcBef>
              <a:spcAft>
                <a:spcPts val="0"/>
              </a:spcAft>
              <a:buNone/>
            </a:pPr>
            <a:r>
              <a:t/>
            </a:r>
            <a:endParaRPr sz="2800">
              <a:solidFill>
                <a:srgbClr val="F3F3F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2"/>
          <p:cNvSpPr txBox="1"/>
          <p:nvPr>
            <p:ph type="title"/>
          </p:nvPr>
        </p:nvSpPr>
        <p:spPr>
          <a:xfrm>
            <a:off x="457200" y="23380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rPr>
              <a:t>‘Respect your Team’</a:t>
            </a:r>
            <a:endParaRPr sz="1800">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77" name="Google Shape;77;p12"/>
          <p:cNvSpPr txBox="1"/>
          <p:nvPr/>
        </p:nvSpPr>
        <p:spPr>
          <a:xfrm>
            <a:off x="150550" y="1129050"/>
            <a:ext cx="84387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By stating that they provide equal opportunity in all aspects of employment, Snap withholds the idea that all equals should be treated equally</a:t>
            </a:r>
            <a:endParaRPr>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It clearly demonstrates that they do not discriminate any individual based on the position or the ranking</a:t>
            </a:r>
            <a:endParaRPr>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And the statement that they will not tolerate illegal discrimination or harassment of any kind, makes it clear that every employee is protected equally in case of any disparities</a:t>
            </a:r>
            <a:endParaRPr>
              <a:solidFill>
                <a:srgbClr val="FFFFFF"/>
              </a:solidFill>
              <a:latin typeface="Playfair Display"/>
              <a:ea typeface="Playfair Display"/>
              <a:cs typeface="Playfair Display"/>
              <a:sym typeface="Playfair Display"/>
            </a:endParaRPr>
          </a:p>
          <a:p>
            <a:pPr indent="-228600" lvl="0" marL="45720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0" lvl="0" marL="0" rtl="0" algn="ctr">
              <a:spcBef>
                <a:spcPts val="600"/>
              </a:spcBef>
              <a:spcAft>
                <a:spcPts val="0"/>
              </a:spcAft>
              <a:buNone/>
            </a:pPr>
            <a:r>
              <a:rPr b="1" lang="en">
                <a:solidFill>
                  <a:srgbClr val="FFFFFF"/>
                </a:solidFill>
                <a:latin typeface="Playfair Display"/>
                <a:ea typeface="Playfair Display"/>
                <a:cs typeface="Playfair Display"/>
                <a:sym typeface="Playfair Display"/>
              </a:rPr>
              <a:t>‘ The Fairness or Justice Approach ’</a:t>
            </a:r>
            <a:endParaRPr>
              <a:solidFill>
                <a:srgbClr val="FFFFFF"/>
              </a:solidFill>
              <a:latin typeface="Playfair Display"/>
              <a:ea typeface="Playfair Display"/>
              <a:cs typeface="Playfair Display"/>
              <a:sym typeface="Playfair Display"/>
            </a:endParaRPr>
          </a:p>
          <a:p>
            <a:pPr indent="-228600" lvl="0" marL="457200" rtl="0" algn="l">
              <a:lnSpc>
                <a:spcPct val="115000"/>
              </a:lnSpc>
              <a:spcBef>
                <a:spcPts val="0"/>
              </a:spcBef>
              <a:spcAft>
                <a:spcPts val="0"/>
              </a:spcAft>
              <a:buNone/>
            </a:pPr>
            <a:r>
              <a:t/>
            </a:r>
            <a:endParaRPr sz="1100">
              <a:solidFill>
                <a:srgbClr val="FFFFFF"/>
              </a:solidFill>
            </a:endParaRPr>
          </a:p>
          <a:p>
            <a:pPr indent="-228600" lvl="0" marL="457200" rtl="0" algn="l">
              <a:lnSpc>
                <a:spcPct val="115000"/>
              </a:lnSpc>
              <a:spcBef>
                <a:spcPts val="0"/>
              </a:spcBef>
              <a:spcAft>
                <a:spcPts val="0"/>
              </a:spcAft>
              <a:buNone/>
            </a:pPr>
            <a:r>
              <a:t/>
            </a:r>
            <a:endParaRPr sz="1100">
              <a:solidFill>
                <a:srgbClr val="FFFFFF"/>
              </a:solidFill>
            </a:endParaRPr>
          </a:p>
          <a:p>
            <a:pPr indent="0" lvl="0" marL="0" rtl="0" algn="ctr">
              <a:spcBef>
                <a:spcPts val="600"/>
              </a:spcBef>
              <a:spcAft>
                <a:spcPts val="0"/>
              </a:spcAft>
              <a:buNone/>
            </a:pPr>
            <a:r>
              <a:t/>
            </a:r>
            <a:endParaRPr sz="1100">
              <a:solidFill>
                <a:srgbClr val="FFFFFF"/>
              </a:solidFill>
            </a:endParaRPr>
          </a:p>
          <a:p>
            <a:pPr indent="0" lvl="0" marL="0" rtl="0" algn="l">
              <a:spcBef>
                <a:spcPts val="600"/>
              </a:spcBef>
              <a:spcAft>
                <a:spcPts val="0"/>
              </a:spcAft>
              <a:buNone/>
            </a:pPr>
            <a:r>
              <a:t/>
            </a:r>
            <a:endParaRPr b="1" sz="17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3"/>
          <p:cNvSpPr txBox="1"/>
          <p:nvPr>
            <p:ph type="title"/>
          </p:nvPr>
        </p:nvSpPr>
        <p:spPr>
          <a:xfrm>
            <a:off x="457200" y="23380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rPr>
              <a:t>‘Respect our Snapchatters’</a:t>
            </a:r>
            <a:endParaRPr sz="1800">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83" name="Google Shape;83;p13"/>
          <p:cNvSpPr txBox="1"/>
          <p:nvPr/>
        </p:nvSpPr>
        <p:spPr>
          <a:xfrm>
            <a:off x="150550" y="1129050"/>
            <a:ext cx="8438700" cy="3000000"/>
          </a:xfrm>
          <a:prstGeom prst="rect">
            <a:avLst/>
          </a:prstGeom>
          <a:noFill/>
          <a:ln>
            <a:noFill/>
          </a:ln>
        </p:spPr>
        <p:txBody>
          <a:bodyPr anchorCtr="0" anchor="t" bIns="91425" lIns="91425" spcFirstLastPara="1" rIns="91425" wrap="square" tIns="91425">
            <a:noAutofit/>
          </a:bodyPr>
          <a:lstStyle/>
          <a:p>
            <a:pPr indent="0" lvl="0" marL="137160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Char char="➔"/>
            </a:pPr>
            <a:r>
              <a:rPr lang="en">
                <a:solidFill>
                  <a:srgbClr val="FFFFFF"/>
                </a:solidFill>
                <a:latin typeface="Playfair Display"/>
                <a:ea typeface="Playfair Display"/>
                <a:cs typeface="Playfair Display"/>
                <a:sym typeface="Playfair Display"/>
              </a:rPr>
              <a:t>Snap, through this statement, shows its commitment in protecting its one of their important stakeholders, i.e. their </a:t>
            </a:r>
            <a:r>
              <a:rPr b="1" lang="en">
                <a:solidFill>
                  <a:srgbClr val="FFFFFF"/>
                </a:solidFill>
                <a:latin typeface="Playfair Display"/>
                <a:ea typeface="Playfair Display"/>
                <a:cs typeface="Playfair Display"/>
                <a:sym typeface="Playfair Display"/>
              </a:rPr>
              <a:t>Users</a:t>
            </a:r>
            <a:r>
              <a:rPr lang="en">
                <a:solidFill>
                  <a:srgbClr val="FFFFFF"/>
                </a:solidFill>
                <a:latin typeface="Playfair Display"/>
                <a:ea typeface="Playfair Display"/>
                <a:cs typeface="Playfair Display"/>
                <a:sym typeface="Playfair Display"/>
              </a:rPr>
              <a:t> ‘</a:t>
            </a:r>
            <a:r>
              <a:rPr b="1" lang="en">
                <a:solidFill>
                  <a:srgbClr val="FFFFFF"/>
                </a:solidFill>
                <a:latin typeface="Playfair Display"/>
                <a:ea typeface="Playfair Display"/>
                <a:cs typeface="Playfair Display"/>
                <a:sym typeface="Playfair Display"/>
              </a:rPr>
              <a:t>Right to Privacy</a:t>
            </a:r>
            <a:r>
              <a:rPr lang="en">
                <a:solidFill>
                  <a:srgbClr val="FFFFFF"/>
                </a:solidFill>
                <a:latin typeface="Playfair Display"/>
                <a:ea typeface="Playfair Display"/>
                <a:cs typeface="Playfair Display"/>
                <a:sym typeface="Playfair Display"/>
              </a:rPr>
              <a:t>’</a:t>
            </a:r>
            <a:endParaRPr>
              <a:solidFill>
                <a:srgbClr val="FFFFFF"/>
              </a:solidFill>
              <a:latin typeface="Playfair Display"/>
              <a:ea typeface="Playfair Display"/>
              <a:cs typeface="Playfair Display"/>
              <a:sym typeface="Playfair Display"/>
            </a:endParaRPr>
          </a:p>
          <a:p>
            <a:pPr indent="0" lvl="0" marL="91440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 In this digital dominant world, any individual’s privacy protection is highly dependent on safeguarding their digital data</a:t>
            </a:r>
            <a:endParaRPr>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228600" lvl="0" marL="45720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0" lvl="0" marL="0" rtl="0" algn="ctr">
              <a:spcBef>
                <a:spcPts val="600"/>
              </a:spcBef>
              <a:spcAft>
                <a:spcPts val="0"/>
              </a:spcAft>
              <a:buNone/>
            </a:pPr>
            <a:r>
              <a:rPr b="1" lang="en">
                <a:solidFill>
                  <a:srgbClr val="FFFFFF"/>
                </a:solidFill>
                <a:latin typeface="Playfair Display"/>
                <a:ea typeface="Playfair Display"/>
                <a:cs typeface="Playfair Display"/>
                <a:sym typeface="Playfair Display"/>
              </a:rPr>
              <a:t>‘ The Rights Approach ’</a:t>
            </a:r>
            <a:r>
              <a:rPr lang="en">
                <a:solidFill>
                  <a:schemeClr val="dk1"/>
                </a:solidFill>
                <a:latin typeface="Playfair Display"/>
                <a:ea typeface="Playfair Display"/>
                <a:cs typeface="Playfair Display"/>
                <a:sym typeface="Playfair Display"/>
              </a:rPr>
              <a:t> </a:t>
            </a:r>
            <a:endParaRPr>
              <a:solidFill>
                <a:srgbClr val="FFFFFF"/>
              </a:solidFill>
              <a:latin typeface="Playfair Display"/>
              <a:ea typeface="Playfair Display"/>
              <a:cs typeface="Playfair Display"/>
              <a:sym typeface="Playfair Display"/>
            </a:endParaRPr>
          </a:p>
          <a:p>
            <a:pPr indent="-228600" lvl="0" marL="457200" rtl="0" algn="l">
              <a:lnSpc>
                <a:spcPct val="115000"/>
              </a:lnSpc>
              <a:spcBef>
                <a:spcPts val="0"/>
              </a:spcBef>
              <a:spcAft>
                <a:spcPts val="0"/>
              </a:spcAft>
              <a:buNone/>
            </a:pPr>
            <a:r>
              <a:t/>
            </a:r>
            <a:endParaRPr sz="1100">
              <a:solidFill>
                <a:srgbClr val="FFFFFF"/>
              </a:solidFill>
              <a:latin typeface="Playfair Display"/>
              <a:ea typeface="Playfair Display"/>
              <a:cs typeface="Playfair Display"/>
              <a:sym typeface="Playfair Display"/>
            </a:endParaRPr>
          </a:p>
          <a:p>
            <a:pPr indent="-228600" lvl="0" marL="457200" rtl="0" algn="l">
              <a:lnSpc>
                <a:spcPct val="115000"/>
              </a:lnSpc>
              <a:spcBef>
                <a:spcPts val="0"/>
              </a:spcBef>
              <a:spcAft>
                <a:spcPts val="0"/>
              </a:spcAft>
              <a:buNone/>
            </a:pPr>
            <a:r>
              <a:t/>
            </a:r>
            <a:endParaRPr sz="1100">
              <a:solidFill>
                <a:srgbClr val="FFFFFF"/>
              </a:solidFill>
            </a:endParaRPr>
          </a:p>
          <a:p>
            <a:pPr indent="-228600" lvl="0" marL="457200" rtl="0" algn="l">
              <a:lnSpc>
                <a:spcPct val="115000"/>
              </a:lnSpc>
              <a:spcBef>
                <a:spcPts val="0"/>
              </a:spcBef>
              <a:spcAft>
                <a:spcPts val="0"/>
              </a:spcAft>
              <a:buNone/>
            </a:pPr>
            <a:r>
              <a:t/>
            </a:r>
            <a:endParaRPr>
              <a:solidFill>
                <a:srgbClr val="FFFFFF"/>
              </a:solidFill>
            </a:endParaRPr>
          </a:p>
          <a:p>
            <a:pPr indent="0" lvl="0" marL="0" rtl="0" algn="ctr">
              <a:spcBef>
                <a:spcPts val="600"/>
              </a:spcBef>
              <a:spcAft>
                <a:spcPts val="0"/>
              </a:spcAft>
              <a:buNone/>
            </a:pPr>
            <a:r>
              <a:t/>
            </a:r>
            <a:endParaRPr sz="1100">
              <a:solidFill>
                <a:srgbClr val="FFFFFF"/>
              </a:solidFill>
            </a:endParaRPr>
          </a:p>
          <a:p>
            <a:pPr indent="0" lvl="0" marL="0" rtl="0" algn="l">
              <a:spcBef>
                <a:spcPts val="600"/>
              </a:spcBef>
              <a:spcAft>
                <a:spcPts val="0"/>
              </a:spcAft>
              <a:buNone/>
            </a:pPr>
            <a:r>
              <a:t/>
            </a:r>
            <a:endParaRPr b="1" sz="17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4"/>
          <p:cNvSpPr txBox="1"/>
          <p:nvPr>
            <p:ph type="title"/>
          </p:nvPr>
        </p:nvSpPr>
        <p:spPr>
          <a:xfrm>
            <a:off x="457200" y="275625"/>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rPr>
              <a:t>‘Treat Others with Honesty and Fairness’</a:t>
            </a:r>
            <a:endParaRPr sz="1800">
              <a:solidFill>
                <a:srgbClr val="FFFFFF"/>
              </a:solidFill>
            </a:endParaRPr>
          </a:p>
          <a:p>
            <a:pPr indent="0" lvl="0" marL="0" rtl="0" algn="ctr">
              <a:spcBef>
                <a:spcPts val="0"/>
              </a:spcBef>
              <a:spcAft>
                <a:spcPts val="0"/>
              </a:spcAft>
              <a:buClr>
                <a:schemeClr val="dk1"/>
              </a:buClr>
              <a:buSzPts val="1100"/>
              <a:buFont typeface="Arial"/>
              <a:buNone/>
            </a:pPr>
            <a:r>
              <a:t/>
            </a:r>
            <a:endParaRPr sz="1200" u="sng">
              <a:solidFill>
                <a:srgbClr val="FFFFFF"/>
              </a:solidFill>
            </a:endParaRPr>
          </a:p>
          <a:p>
            <a:pPr indent="0" lvl="0" marL="0" rtl="0" algn="ctr">
              <a:spcBef>
                <a:spcPts val="0"/>
              </a:spcBef>
              <a:spcAft>
                <a:spcPts val="0"/>
              </a:spcAft>
              <a:buClr>
                <a:schemeClr val="dk1"/>
              </a:buClr>
              <a:buSzPts val="1100"/>
              <a:buFont typeface="Arial"/>
              <a:buNone/>
            </a:pPr>
            <a:r>
              <a:rPr lang="en" sz="1800">
                <a:solidFill>
                  <a:srgbClr val="FFFFFF"/>
                </a:solidFill>
              </a:rPr>
              <a:t>‘Avoid Conflicts of Interest’</a:t>
            </a:r>
            <a:endParaRPr sz="1800">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89" name="Google Shape;89;p14"/>
          <p:cNvSpPr txBox="1"/>
          <p:nvPr/>
        </p:nvSpPr>
        <p:spPr>
          <a:xfrm>
            <a:off x="-125250" y="1206000"/>
            <a:ext cx="9269400" cy="3006000"/>
          </a:xfrm>
          <a:prstGeom prst="rect">
            <a:avLst/>
          </a:prstGeom>
          <a:noFill/>
          <a:ln>
            <a:noFill/>
          </a:ln>
        </p:spPr>
        <p:txBody>
          <a:bodyPr anchorCtr="0" anchor="t" bIns="91425" lIns="91425" spcFirstLastPara="1" rIns="91425" wrap="square" tIns="91425">
            <a:noAutofit/>
          </a:bodyPr>
          <a:lstStyle/>
          <a:p>
            <a:pPr indent="-317500" lvl="0" marL="914400" rtl="0" algn="l">
              <a:lnSpc>
                <a:spcPct val="115000"/>
              </a:lnSpc>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Every individual may value certain virtues more than others. But, its individual’s duty to make sure that every actions and decisions must bring the overall good to the company as a whole</a:t>
            </a:r>
            <a:endParaRPr>
              <a:solidFill>
                <a:srgbClr val="FFFFFF"/>
              </a:solidFill>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317500" lvl="0" marL="914400" rtl="0" algn="l">
              <a:lnSpc>
                <a:spcPct val="115000"/>
              </a:lnSpc>
              <a:spcBef>
                <a:spcPts val="0"/>
              </a:spcBef>
              <a:spcAft>
                <a:spcPts val="0"/>
              </a:spcAft>
              <a:buClr>
                <a:srgbClr val="FFFFFF"/>
              </a:buClr>
              <a:buSzPts val="1400"/>
              <a:buFont typeface="Playfair Display"/>
              <a:buChar char="➔"/>
            </a:pPr>
            <a:r>
              <a:rPr lang="en">
                <a:solidFill>
                  <a:srgbClr val="FFFFFF"/>
                </a:solidFill>
                <a:latin typeface="Playfair Display"/>
                <a:ea typeface="Playfair Display"/>
                <a:cs typeface="Playfair Display"/>
                <a:sym typeface="Playfair Display"/>
              </a:rPr>
              <a:t>For example, if an important decision made by an individual, impairs the overall result of the company growth or its reputation, then every stakeholders related to the company will be affected and will have to face the circumstances</a:t>
            </a:r>
            <a:endParaRPr>
              <a:solidFill>
                <a:srgbClr val="FFFFFF"/>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0" lvl="0" marL="0" rtl="0" algn="ctr">
              <a:spcBef>
                <a:spcPts val="600"/>
              </a:spcBef>
              <a:spcAft>
                <a:spcPts val="0"/>
              </a:spcAft>
              <a:buNone/>
            </a:pPr>
            <a:r>
              <a:rPr b="1" lang="en">
                <a:solidFill>
                  <a:srgbClr val="FFFFFF"/>
                </a:solidFill>
                <a:latin typeface="Playfair Display"/>
                <a:ea typeface="Playfair Display"/>
                <a:cs typeface="Playfair Display"/>
                <a:sym typeface="Playfair Display"/>
              </a:rPr>
              <a:t>‘The Common Good Approach’</a:t>
            </a:r>
            <a:r>
              <a:rPr lang="en">
                <a:solidFill>
                  <a:schemeClr val="dk1"/>
                </a:solidFill>
                <a:latin typeface="Playfair Display"/>
                <a:ea typeface="Playfair Display"/>
                <a:cs typeface="Playfair Display"/>
                <a:sym typeface="Playfair Display"/>
              </a:rPr>
              <a:t> </a:t>
            </a:r>
            <a:endParaRPr>
              <a:solidFill>
                <a:srgbClr val="FFFFFF"/>
              </a:solidFill>
              <a:latin typeface="Playfair Display"/>
              <a:ea typeface="Playfair Display"/>
              <a:cs typeface="Playfair Display"/>
              <a:sym typeface="Playfair Display"/>
            </a:endParaRPr>
          </a:p>
          <a:p>
            <a:pPr indent="-228600" lvl="0" marL="457200" rtl="0" algn="l">
              <a:lnSpc>
                <a:spcPct val="115000"/>
              </a:lnSpc>
              <a:spcBef>
                <a:spcPts val="0"/>
              </a:spcBef>
              <a:spcAft>
                <a:spcPts val="0"/>
              </a:spcAft>
              <a:buNone/>
            </a:pPr>
            <a:r>
              <a:t/>
            </a:r>
            <a:endParaRPr b="1">
              <a:solidFill>
                <a:srgbClr val="FFFFFF"/>
              </a:solidFill>
              <a:latin typeface="Playfair Display"/>
              <a:ea typeface="Playfair Display"/>
              <a:cs typeface="Playfair Display"/>
              <a:sym typeface="Playfair Display"/>
            </a:endParaRPr>
          </a:p>
          <a:p>
            <a:pPr indent="-228600" lvl="0" marL="457200" rtl="0" algn="l">
              <a:lnSpc>
                <a:spcPct val="115000"/>
              </a:lnSpc>
              <a:spcBef>
                <a:spcPts val="0"/>
              </a:spcBef>
              <a:spcAft>
                <a:spcPts val="0"/>
              </a:spcAft>
              <a:buNone/>
            </a:pPr>
            <a:r>
              <a:t/>
            </a:r>
            <a:endParaRPr sz="1100">
              <a:solidFill>
                <a:srgbClr val="FFFFFF"/>
              </a:solidFill>
              <a:latin typeface="Playfair Display"/>
              <a:ea typeface="Playfair Display"/>
              <a:cs typeface="Playfair Display"/>
              <a:sym typeface="Playfair Display"/>
            </a:endParaRPr>
          </a:p>
          <a:p>
            <a:pPr indent="-228600" lvl="0" marL="457200" rtl="0" algn="l">
              <a:lnSpc>
                <a:spcPct val="115000"/>
              </a:lnSpc>
              <a:spcBef>
                <a:spcPts val="0"/>
              </a:spcBef>
              <a:spcAft>
                <a:spcPts val="0"/>
              </a:spcAft>
              <a:buNone/>
            </a:pPr>
            <a:r>
              <a:t/>
            </a:r>
            <a:endParaRPr>
              <a:solidFill>
                <a:srgbClr val="FFFFFF"/>
              </a:solidFill>
              <a:latin typeface="Playfair Display"/>
              <a:ea typeface="Playfair Display"/>
              <a:cs typeface="Playfair Display"/>
              <a:sym typeface="Playfair Display"/>
            </a:endParaRPr>
          </a:p>
          <a:p>
            <a:pPr indent="0" lvl="0" marL="0" rtl="0" algn="ctr">
              <a:spcBef>
                <a:spcPts val="600"/>
              </a:spcBef>
              <a:spcAft>
                <a:spcPts val="0"/>
              </a:spcAft>
              <a:buNone/>
            </a:pPr>
            <a:r>
              <a:t/>
            </a:r>
            <a:endParaRPr sz="1100">
              <a:solidFill>
                <a:srgbClr val="FFFFFF"/>
              </a:solidFill>
              <a:latin typeface="Playfair Display"/>
              <a:ea typeface="Playfair Display"/>
              <a:cs typeface="Playfair Display"/>
              <a:sym typeface="Playfair Display"/>
            </a:endParaRPr>
          </a:p>
          <a:p>
            <a:pPr indent="0" lvl="0" marL="0" rtl="0" algn="l">
              <a:spcBef>
                <a:spcPts val="600"/>
              </a:spcBef>
              <a:spcAft>
                <a:spcPts val="0"/>
              </a:spcAft>
              <a:buNone/>
            </a:pPr>
            <a:r>
              <a:t/>
            </a:r>
            <a:endParaRPr b="1" sz="1700">
              <a:solidFill>
                <a:srgbClr val="FFFFFF"/>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5"/>
          <p:cNvSpPr txBox="1"/>
          <p:nvPr>
            <p:ph type="title"/>
          </p:nvPr>
        </p:nvSpPr>
        <p:spPr>
          <a:xfrm>
            <a:off x="457200" y="233800"/>
            <a:ext cx="8229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rPr>
              <a:t>Other Elements</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p:txBody>
      </p:sp>
      <p:sp>
        <p:nvSpPr>
          <p:cNvPr id="95" name="Google Shape;95;p15"/>
          <p:cNvSpPr txBox="1"/>
          <p:nvPr/>
        </p:nvSpPr>
        <p:spPr>
          <a:xfrm>
            <a:off x="1566000" y="1455850"/>
            <a:ext cx="6012000" cy="3000000"/>
          </a:xfrm>
          <a:prstGeom prst="rect">
            <a:avLst/>
          </a:prstGeom>
          <a:noFill/>
          <a:ln>
            <a:noFill/>
          </a:ln>
        </p:spPr>
        <p:txBody>
          <a:bodyPr anchorCtr="0" anchor="t" bIns="91425" lIns="91425" spcFirstLastPara="1" rIns="91425" wrap="square" tIns="91425">
            <a:noAutofit/>
          </a:bodyPr>
          <a:lstStyle/>
          <a:p>
            <a:pPr indent="-228600" lvl="0" marL="457200" rtl="0" algn="ctr">
              <a:lnSpc>
                <a:spcPct val="115000"/>
              </a:lnSpc>
              <a:spcBef>
                <a:spcPts val="0"/>
              </a:spcBef>
              <a:spcAft>
                <a:spcPts val="0"/>
              </a:spcAft>
              <a:buNone/>
            </a:pPr>
            <a:r>
              <a:rPr lang="en" sz="1800">
                <a:solidFill>
                  <a:srgbClr val="FFFFFF"/>
                </a:solidFill>
                <a:latin typeface="Playfair Display"/>
                <a:ea typeface="Playfair Display"/>
                <a:cs typeface="Playfair Display"/>
                <a:sym typeface="Playfair Display"/>
              </a:rPr>
              <a:t>‘Unfair Competition Laws’ - An antitrust law</a:t>
            </a:r>
            <a:endParaRPr sz="1800">
              <a:solidFill>
                <a:srgbClr val="FFFFFF"/>
              </a:solidFill>
              <a:latin typeface="Playfair Display"/>
              <a:ea typeface="Playfair Display"/>
              <a:cs typeface="Playfair Display"/>
              <a:sym typeface="Playfair Display"/>
            </a:endParaRPr>
          </a:p>
          <a:p>
            <a:pPr indent="-228600" lvl="0" marL="457200" rtl="0" algn="ctr">
              <a:lnSpc>
                <a:spcPct val="115000"/>
              </a:lnSpc>
              <a:spcBef>
                <a:spcPts val="0"/>
              </a:spcBef>
              <a:spcAft>
                <a:spcPts val="0"/>
              </a:spcAft>
              <a:buNone/>
            </a:pPr>
            <a:r>
              <a:t/>
            </a:r>
            <a:endParaRPr sz="1800">
              <a:solidFill>
                <a:srgbClr val="FFFFFF"/>
              </a:solidFill>
              <a:latin typeface="Playfair Display"/>
              <a:ea typeface="Playfair Display"/>
              <a:cs typeface="Playfair Display"/>
              <a:sym typeface="Playfair Display"/>
            </a:endParaRPr>
          </a:p>
          <a:p>
            <a:pPr indent="-228600" lvl="0" marL="457200" rtl="0" algn="ctr">
              <a:lnSpc>
                <a:spcPct val="115000"/>
              </a:lnSpc>
              <a:spcBef>
                <a:spcPts val="0"/>
              </a:spcBef>
              <a:spcAft>
                <a:spcPts val="0"/>
              </a:spcAft>
              <a:buNone/>
            </a:pPr>
            <a:r>
              <a:rPr lang="en" sz="1800">
                <a:solidFill>
                  <a:srgbClr val="FFFFFF"/>
                </a:solidFill>
                <a:latin typeface="Playfair Display"/>
                <a:ea typeface="Playfair Display"/>
                <a:cs typeface="Playfair Display"/>
                <a:sym typeface="Playfair Display"/>
              </a:rPr>
              <a:t>‘Trade Controls’</a:t>
            </a:r>
            <a:endParaRPr sz="1800">
              <a:solidFill>
                <a:srgbClr val="FFFFFF"/>
              </a:solidFill>
              <a:latin typeface="Playfair Display"/>
              <a:ea typeface="Playfair Display"/>
              <a:cs typeface="Playfair Display"/>
              <a:sym typeface="Playfair Display"/>
            </a:endParaRPr>
          </a:p>
          <a:p>
            <a:pPr indent="-228600" lvl="0" marL="457200" rtl="0" algn="ctr">
              <a:lnSpc>
                <a:spcPct val="115000"/>
              </a:lnSpc>
              <a:spcBef>
                <a:spcPts val="0"/>
              </a:spcBef>
              <a:spcAft>
                <a:spcPts val="0"/>
              </a:spcAft>
              <a:buNone/>
            </a:pPr>
            <a:r>
              <a:t/>
            </a:r>
            <a:endParaRPr sz="1800">
              <a:solidFill>
                <a:srgbClr val="FFFFFF"/>
              </a:solidFill>
              <a:latin typeface="Playfair Display"/>
              <a:ea typeface="Playfair Display"/>
              <a:cs typeface="Playfair Display"/>
              <a:sym typeface="Playfair Display"/>
            </a:endParaRPr>
          </a:p>
          <a:p>
            <a:pPr indent="-228600" lvl="0" marL="457200" rtl="0" algn="ctr">
              <a:lnSpc>
                <a:spcPct val="115000"/>
              </a:lnSpc>
              <a:spcBef>
                <a:spcPts val="0"/>
              </a:spcBef>
              <a:spcAft>
                <a:spcPts val="0"/>
              </a:spcAft>
              <a:buNone/>
            </a:pPr>
            <a:r>
              <a:rPr lang="en" sz="1800">
                <a:solidFill>
                  <a:srgbClr val="FFFFFF"/>
                </a:solidFill>
                <a:latin typeface="Playfair Display"/>
                <a:ea typeface="Playfair Display"/>
                <a:cs typeface="Playfair Display"/>
                <a:sym typeface="Playfair Display"/>
              </a:rPr>
              <a:t>‘Anti-Boycott Laws’</a:t>
            </a:r>
            <a:endParaRPr sz="1800">
              <a:solidFill>
                <a:srgbClr val="FFFFFF"/>
              </a:solidFill>
              <a:latin typeface="Playfair Display"/>
              <a:ea typeface="Playfair Display"/>
              <a:cs typeface="Playfair Display"/>
              <a:sym typeface="Playfair Display"/>
            </a:endParaRPr>
          </a:p>
          <a:p>
            <a:pPr indent="-228600" lvl="0" marL="457200" rtl="0" algn="ctr">
              <a:lnSpc>
                <a:spcPct val="115000"/>
              </a:lnSpc>
              <a:spcBef>
                <a:spcPts val="0"/>
              </a:spcBef>
              <a:spcAft>
                <a:spcPts val="0"/>
              </a:spcAft>
              <a:buNone/>
            </a:pPr>
            <a:r>
              <a:t/>
            </a:r>
            <a:endParaRPr sz="1800">
              <a:solidFill>
                <a:srgbClr val="FFFFFF"/>
              </a:solidFill>
              <a:latin typeface="Playfair Display"/>
              <a:ea typeface="Playfair Display"/>
              <a:cs typeface="Playfair Display"/>
              <a:sym typeface="Playfair Display"/>
            </a:endParaRPr>
          </a:p>
          <a:p>
            <a:pPr indent="-228600" lvl="0" marL="457200" rtl="0" algn="ctr">
              <a:lnSpc>
                <a:spcPct val="115000"/>
              </a:lnSpc>
              <a:spcBef>
                <a:spcPts val="0"/>
              </a:spcBef>
              <a:spcAft>
                <a:spcPts val="0"/>
              </a:spcAft>
              <a:buNone/>
            </a:pPr>
            <a:r>
              <a:rPr lang="en" sz="1800">
                <a:solidFill>
                  <a:srgbClr val="FFFFFF"/>
                </a:solidFill>
                <a:latin typeface="Playfair Display"/>
                <a:ea typeface="Playfair Display"/>
                <a:cs typeface="Playfair Display"/>
                <a:sym typeface="Playfair Display"/>
              </a:rPr>
              <a:t>‘Anti-Bribery Laws’</a:t>
            </a:r>
            <a:endParaRPr sz="1800">
              <a:solidFill>
                <a:srgbClr val="FFFFFF"/>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sper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